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2"/>
  </p:notesMasterIdLst>
  <p:sldIdLst>
    <p:sldId id="257" r:id="rId2"/>
    <p:sldId id="353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462" r:id="rId12"/>
    <p:sldId id="288" r:id="rId13"/>
    <p:sldId id="289" r:id="rId14"/>
    <p:sldId id="290" r:id="rId15"/>
    <p:sldId id="291" r:id="rId16"/>
    <p:sldId id="292" r:id="rId17"/>
    <p:sldId id="293" r:id="rId18"/>
    <p:sldId id="542" r:id="rId19"/>
    <p:sldId id="543" r:id="rId20"/>
    <p:sldId id="536" r:id="rId21"/>
    <p:sldId id="537" r:id="rId22"/>
    <p:sldId id="538" r:id="rId23"/>
    <p:sldId id="539" r:id="rId24"/>
    <p:sldId id="540" r:id="rId25"/>
    <p:sldId id="541" r:id="rId26"/>
    <p:sldId id="302" r:id="rId27"/>
    <p:sldId id="544" r:id="rId28"/>
    <p:sldId id="545" r:id="rId29"/>
    <p:sldId id="546" r:id="rId30"/>
    <p:sldId id="547" r:id="rId31"/>
    <p:sldId id="548" r:id="rId32"/>
    <p:sldId id="549" r:id="rId33"/>
    <p:sldId id="550" r:id="rId34"/>
    <p:sldId id="551" r:id="rId35"/>
    <p:sldId id="310" r:id="rId36"/>
    <p:sldId id="360" r:id="rId37"/>
    <p:sldId id="312" r:id="rId38"/>
    <p:sldId id="361" r:id="rId39"/>
    <p:sldId id="554" r:id="rId40"/>
    <p:sldId id="555" r:id="rId41"/>
    <p:sldId id="552" r:id="rId42"/>
    <p:sldId id="553" r:id="rId43"/>
    <p:sldId id="318" r:id="rId44"/>
    <p:sldId id="364" r:id="rId45"/>
    <p:sldId id="556" r:id="rId46"/>
    <p:sldId id="557" r:id="rId47"/>
    <p:sldId id="322" r:id="rId48"/>
    <p:sldId id="366" r:id="rId49"/>
    <p:sldId id="558" r:id="rId50"/>
    <p:sldId id="559" r:id="rId51"/>
    <p:sldId id="326" r:id="rId52"/>
    <p:sldId id="327" r:id="rId53"/>
    <p:sldId id="443" r:id="rId54"/>
    <p:sldId id="369" r:id="rId55"/>
    <p:sldId id="370" r:id="rId56"/>
    <p:sldId id="368" r:id="rId57"/>
    <p:sldId id="372" r:id="rId58"/>
    <p:sldId id="371" r:id="rId59"/>
    <p:sldId id="375" r:id="rId60"/>
    <p:sldId id="374" r:id="rId61"/>
    <p:sldId id="507" r:id="rId62"/>
    <p:sldId id="373" r:id="rId63"/>
    <p:sldId id="376" r:id="rId64"/>
    <p:sldId id="377" r:id="rId65"/>
    <p:sldId id="446" r:id="rId66"/>
    <p:sldId id="445" r:id="rId67"/>
    <p:sldId id="447" r:id="rId68"/>
    <p:sldId id="459" r:id="rId69"/>
    <p:sldId id="509" r:id="rId70"/>
    <p:sldId id="411" r:id="rId71"/>
    <p:sldId id="448" r:id="rId72"/>
    <p:sldId id="450" r:id="rId73"/>
    <p:sldId id="449" r:id="rId74"/>
    <p:sldId id="508" r:id="rId75"/>
    <p:sldId id="451" r:id="rId76"/>
    <p:sldId id="452" r:id="rId77"/>
    <p:sldId id="505" r:id="rId78"/>
    <p:sldId id="504" r:id="rId79"/>
    <p:sldId id="503" r:id="rId80"/>
    <p:sldId id="502" r:id="rId81"/>
    <p:sldId id="501" r:id="rId82"/>
    <p:sldId id="500" r:id="rId83"/>
    <p:sldId id="506" r:id="rId84"/>
    <p:sldId id="412" r:id="rId85"/>
    <p:sldId id="457" r:id="rId86"/>
    <p:sldId id="456" r:id="rId87"/>
    <p:sldId id="455" r:id="rId88"/>
    <p:sldId id="453" r:id="rId89"/>
    <p:sldId id="454" r:id="rId90"/>
    <p:sldId id="458" r:id="rId91"/>
    <p:sldId id="413" r:id="rId92"/>
    <p:sldId id="460" r:id="rId93"/>
    <p:sldId id="461" r:id="rId94"/>
    <p:sldId id="463" r:id="rId95"/>
    <p:sldId id="275" r:id="rId96"/>
    <p:sldId id="561" r:id="rId97"/>
    <p:sldId id="562" r:id="rId98"/>
    <p:sldId id="563" r:id="rId99"/>
    <p:sldId id="564" r:id="rId100"/>
    <p:sldId id="565" r:id="rId101"/>
    <p:sldId id="566" r:id="rId102"/>
    <p:sldId id="567" r:id="rId103"/>
    <p:sldId id="568" r:id="rId104"/>
    <p:sldId id="569" r:id="rId105"/>
    <p:sldId id="570" r:id="rId106"/>
    <p:sldId id="573" r:id="rId107"/>
    <p:sldId id="574" r:id="rId108"/>
    <p:sldId id="571" r:id="rId109"/>
    <p:sldId id="572" r:id="rId110"/>
    <p:sldId id="575" r:id="rId111"/>
    <p:sldId id="576" r:id="rId112"/>
    <p:sldId id="579" r:id="rId113"/>
    <p:sldId id="580" r:id="rId114"/>
    <p:sldId id="583" r:id="rId115"/>
    <p:sldId id="584" r:id="rId116"/>
    <p:sldId id="388" r:id="rId117"/>
    <p:sldId id="589" r:id="rId118"/>
    <p:sldId id="585" r:id="rId119"/>
    <p:sldId id="586" r:id="rId120"/>
    <p:sldId id="587" r:id="rId121"/>
    <p:sldId id="656" r:id="rId122"/>
    <p:sldId id="382" r:id="rId123"/>
    <p:sldId id="590" r:id="rId124"/>
    <p:sldId id="387" r:id="rId125"/>
    <p:sldId id="657" r:id="rId126"/>
    <p:sldId id="386" r:id="rId127"/>
    <p:sldId id="658" r:id="rId128"/>
    <p:sldId id="380" r:id="rId129"/>
    <p:sldId id="607" r:id="rId130"/>
    <p:sldId id="597" r:id="rId131"/>
    <p:sldId id="598" r:id="rId132"/>
    <p:sldId id="599" r:id="rId133"/>
    <p:sldId id="600" r:id="rId134"/>
    <p:sldId id="601" r:id="rId135"/>
    <p:sldId id="602" r:id="rId136"/>
    <p:sldId id="603" r:id="rId137"/>
    <p:sldId id="604" r:id="rId138"/>
    <p:sldId id="592" r:id="rId139"/>
    <p:sldId id="593" r:id="rId140"/>
    <p:sldId id="594" r:id="rId141"/>
    <p:sldId id="595" r:id="rId142"/>
    <p:sldId id="610" r:id="rId143"/>
    <p:sldId id="611" r:id="rId144"/>
    <p:sldId id="612" r:id="rId145"/>
    <p:sldId id="613" r:id="rId146"/>
    <p:sldId id="614" r:id="rId147"/>
    <p:sldId id="615" r:id="rId148"/>
    <p:sldId id="616" r:id="rId149"/>
    <p:sldId id="617" r:id="rId150"/>
    <p:sldId id="618" r:id="rId151"/>
    <p:sldId id="619" r:id="rId152"/>
    <p:sldId id="620" r:id="rId153"/>
    <p:sldId id="621" r:id="rId154"/>
    <p:sldId id="622" r:id="rId155"/>
    <p:sldId id="623" r:id="rId156"/>
    <p:sldId id="624" r:id="rId157"/>
    <p:sldId id="625" r:id="rId158"/>
    <p:sldId id="627" r:id="rId159"/>
    <p:sldId id="628" r:id="rId160"/>
    <p:sldId id="629" r:id="rId161"/>
    <p:sldId id="630" r:id="rId162"/>
    <p:sldId id="631" r:id="rId163"/>
    <p:sldId id="636" r:id="rId164"/>
    <p:sldId id="637" r:id="rId165"/>
    <p:sldId id="634" r:id="rId166"/>
    <p:sldId id="635" r:id="rId167"/>
    <p:sldId id="632" r:id="rId168"/>
    <p:sldId id="633" r:id="rId169"/>
    <p:sldId id="638" r:id="rId170"/>
    <p:sldId id="659" r:id="rId171"/>
    <p:sldId id="640" r:id="rId172"/>
    <p:sldId id="660" r:id="rId173"/>
    <p:sldId id="646" r:id="rId174"/>
    <p:sldId id="662" r:id="rId175"/>
    <p:sldId id="650" r:id="rId176"/>
    <p:sldId id="663" r:id="rId177"/>
    <p:sldId id="652" r:id="rId178"/>
    <p:sldId id="653" r:id="rId179"/>
    <p:sldId id="648" r:id="rId180"/>
    <p:sldId id="664" r:id="rId181"/>
    <p:sldId id="665" r:id="rId182"/>
    <p:sldId id="666" r:id="rId183"/>
    <p:sldId id="644" r:id="rId184"/>
    <p:sldId id="661" r:id="rId185"/>
    <p:sldId id="642" r:id="rId186"/>
    <p:sldId id="643" r:id="rId187"/>
    <p:sldId id="667" r:id="rId188"/>
    <p:sldId id="668" r:id="rId189"/>
    <p:sldId id="654" r:id="rId190"/>
    <p:sldId id="655" r:id="rId19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59" autoAdjust="0"/>
  </p:normalViewPr>
  <p:slideViewPr>
    <p:cSldViewPr>
      <p:cViewPr varScale="1">
        <p:scale>
          <a:sx n="99" d="100"/>
          <a:sy n="99" d="100"/>
        </p:scale>
        <p:origin x="19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0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heme" Target="theme/theme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911A69-FA2D-DB64-40B1-FD423F51CB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93A6F-6EFB-E848-7689-FE10829045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473DA99-BD7B-46E0-9A29-661A8A5A2304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D49CA95-A700-DA13-46A9-3E5441C186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AB68F38-2F10-D671-346C-8D14D90FE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646FE-E825-CD1C-E4DB-D261B58A5B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C8B01-A65C-C953-EC7A-F9B57B3935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050791B-004E-41BD-9462-3002CEB0DA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387B6A0-C85A-EF5F-1848-112E1BF5A7C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9CB1CF8-B315-6F2A-8710-8996A0CDEBB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4BD1B97-015F-81CB-36C7-4BCD520452F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8419261-8311-DD90-06D1-1D1987BCFEA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Vp = 200/2 = 100</a:t>
            </a:r>
          </a:p>
          <a:p>
            <a:r>
              <a:rPr lang="en-US" altLang="en-US"/>
              <a:t>Vrms = .707 x 100 = 70.7</a:t>
            </a:r>
          </a:p>
          <a:p>
            <a:r>
              <a:rPr lang="en-US" altLang="en-US"/>
              <a:t>PEP = (70.7) </a:t>
            </a:r>
            <a:r>
              <a:rPr lang="en-US" altLang="en-US" baseline="30000"/>
              <a:t>2</a:t>
            </a:r>
            <a:r>
              <a:rPr lang="en-US" altLang="en-US"/>
              <a:t> / 50 = 100     (I = E/R = 70.7/50 = 1.414     P= I x E = 70.7 x 1.414 = 100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4BC1E5C-F227-C81C-3C19-55D54647738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DBC9AFC-B53E-F08C-BDF2-93786B2D512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P= IE      E=IR</a:t>
            </a:r>
          </a:p>
          <a:p>
            <a:r>
              <a:rPr lang="en-US" altLang="en-US"/>
              <a:t>I = P/E   E = PR/E    E </a:t>
            </a:r>
            <a:r>
              <a:rPr lang="en-US" altLang="en-US" baseline="30000"/>
              <a:t>2</a:t>
            </a:r>
            <a:r>
              <a:rPr lang="en-US" altLang="en-US"/>
              <a:t> = PR</a:t>
            </a:r>
          </a:p>
          <a:p>
            <a:r>
              <a:rPr lang="en-US" altLang="en-US"/>
              <a:t>E </a:t>
            </a:r>
            <a:r>
              <a:rPr lang="en-US" altLang="en-US" baseline="30000"/>
              <a:t>2</a:t>
            </a:r>
            <a:r>
              <a:rPr lang="en-US" altLang="en-US"/>
              <a:t> = 1200 x 50 = 60000</a:t>
            </a:r>
          </a:p>
          <a:p>
            <a:r>
              <a:rPr lang="en-US" altLang="en-US"/>
              <a:t>E = 245.95 = 245</a:t>
            </a:r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0999BBDE-2AD6-CDF3-228B-52FAEC5BA79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5550FAB9-8A56-51E6-B40F-5EED7C225B1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Vp = 500/2 = 250</a:t>
            </a:r>
          </a:p>
          <a:p>
            <a:r>
              <a:rPr lang="en-US" altLang="en-US"/>
              <a:t>Vrms = .707 x 250 = 176.75</a:t>
            </a:r>
          </a:p>
          <a:p>
            <a:r>
              <a:rPr lang="en-US" altLang="en-US"/>
              <a:t>PEP = (176.75) </a:t>
            </a:r>
            <a:r>
              <a:rPr lang="en-US" altLang="en-US" baseline="30000"/>
              <a:t>2</a:t>
            </a:r>
            <a:r>
              <a:rPr lang="en-US" altLang="en-US"/>
              <a:t> / 50 = 625     (I = E/R = 176.75/50 = 3.54     P= I x E = 176.75 x 3.54 = 625</a:t>
            </a:r>
          </a:p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5C8D5-2137-8418-F446-6C509DA21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4B5CC-4474-40B2-A7EA-DED6BE0C71C8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BEB0B-A6B6-2B19-6F13-868202EA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27BD9-9B79-CB27-1A98-3E8F881E0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F650C-147E-423F-B6E9-779F84BEBC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031C8-61B1-02AB-7C09-061D17B72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4F943-A36F-4D30-A622-0C40F4DBAD45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E2E8A-A92B-038A-CF7F-62B281777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8875E-43EB-1EF4-DA14-F5E24E9B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F63FE-FD11-4A26-B935-3FC368304F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577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E9D50-CCDA-0DEE-D091-18D4B157A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DD5C1-CAAD-4AE1-B0F8-5876D1206B8F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A2BD3-8E52-6EEA-3DD0-9703B6D6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092A2-F29E-B587-D1B3-9443B4FE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3A89C-D61A-418C-9CE7-B411E50E88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627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C8F56FE-9657-A248-A029-39A4000E6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C998A-A121-4294-99EF-97CC14624EC0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BA1936-4886-4036-4030-CA72AD345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1302876-1A42-CC6E-42E4-D5E6D318F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ABF44-6BEB-430D-AD0D-4C1A03759A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001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193ADD0-A09A-BDCE-E254-EC6B0B84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2D6CA-6931-40CC-B5C0-8928A6DA6BAE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28F2C51-B1CB-14E7-3964-25BE635E9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E94A884-1E63-8C0B-503B-44AFB4CA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9860B-835E-4D65-A89E-B587458ACA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105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FEF7B51-BFFC-A0BD-7FD6-0D4C1018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1264C-B9B4-4038-8DA1-690AD1E3F697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6A7767A-01E5-6F12-652B-66FCE572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375657D-286C-3B12-B677-25C1E725B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8CC64-026C-4EA8-81B4-761E644CD1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72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E1D3200-CAF0-19DB-550D-CEDD1D8F4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D7ED6-A6A4-4478-B57C-0FC04C6A0D29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0BBEBB6-3917-C91C-A270-4D9B7BE2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12C3662-3ABF-90ED-A37D-4C3EA724F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BFDBB-D38E-4431-9A9F-170387AC06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22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2EB285C-414F-8F83-511C-68E337BAF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85341-34FB-48D2-9E79-E9B24E32163A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E440664-4FEF-25DC-100D-CBCC6BD6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FAC659-9FAC-0927-4327-36CDDD58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DE719-DFEF-4112-852B-697163FF02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368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766CBAE-5675-638E-605B-8D7B4658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0E80-06AC-40C1-AD61-6EC8EE354C07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1FEC6A-CD69-59F3-F7FB-7DCC79C5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F6F729-0177-28E5-7B6A-5BC9BD37E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3BAC1-A99C-4B1C-B9A8-372F92478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778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FCC64-CFF6-4DD6-9F31-BB05312D4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7D660-870B-4DC0-B17B-B4585F608CBD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29311-69E6-7BB1-79AF-25E94FD6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6F672-CBBD-B9A6-A6B9-D1FFB221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0472B-9176-4C4E-B1BE-88D98FFDD6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142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EEDB8-66B1-4B97-E04E-8B4A39B77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BE686-7D53-4123-9ADA-339D10063867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BBBDE-DF3F-366F-A429-DD8C5D83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80E3F-1CC4-1508-E22F-7E94F808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223C8-9925-4491-A63D-FCBA45B0F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47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F7F7F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643EA3B-4615-7750-2D25-722C3DFAC3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1FFF50A-92F3-EDCA-EF52-8184FE6DA3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E0D82-9254-7733-33D4-D0257A309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6BA9C6-A829-4726-AB22-4E0776DE850F}" type="datetimeFigureOut">
              <a:rPr lang="en-US"/>
              <a:pPr>
                <a:defRPr/>
              </a:pPr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02027-B3DA-B72B-9A29-0B4F10208D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1645D-8585-9701-A4DA-4B5D26F1E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CFE2DD5-619F-41DD-B133-4AF8CEE76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23FE56AE-6B3A-3035-02E3-1E4AEAEAF6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00FF00"/>
              </a:clrFrom>
              <a:clrTo>
                <a:srgbClr val="00FF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619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2A2289D8-5FFA-C835-74C1-68CC8F019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82563"/>
            <a:ext cx="6858000" cy="2011362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License Class</a:t>
            </a:r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ECBE3DB0-BDE4-C81A-1917-8D034042A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590800"/>
            <a:ext cx="9144000" cy="33528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Chapter 4</a:t>
            </a:r>
          </a:p>
          <a:p>
            <a:pPr eaLnBrk="1" hangingPunct="1"/>
            <a:r>
              <a:rPr lang="en-US" altLang="en-US" sz="6000" b="1">
                <a:solidFill>
                  <a:schemeClr val="tx1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Components &amp; Circuits</a:t>
            </a:r>
          </a:p>
          <a:p>
            <a:pPr eaLnBrk="1" hangingPunct="1"/>
            <a:r>
              <a:rPr lang="en-US" altLang="en-US" sz="6000" b="1">
                <a:solidFill>
                  <a:schemeClr val="tx1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(Part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BFBF7EC5-4B43-8F0F-8FC8-8A7E9F171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71628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Power and Decibels</a:t>
            </a: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5EE3CDEE-FBFB-CA77-3FD8-5B138AC6A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/>
              <a:t>Current, Voltage, &amp; Power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dirty="0"/>
              <a:t>Current (I)</a:t>
            </a:r>
          </a:p>
          <a:p>
            <a:pPr lvl="2" eaLnBrk="1" hangingPunct="1">
              <a:defRPr/>
            </a:pPr>
            <a:r>
              <a:rPr lang="en-US" dirty="0"/>
              <a:t>Movement of electrons past a given point.</a:t>
            </a:r>
          </a:p>
          <a:p>
            <a:pPr lvl="2" eaLnBrk="1" hangingPunct="1">
              <a:defRPr/>
            </a:pPr>
            <a:r>
              <a:rPr lang="en-US" dirty="0"/>
              <a:t>Unit of Measurement = Ampere (A)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dirty="0"/>
              <a:t>1 Ampere = 6.241 × 10</a:t>
            </a:r>
            <a:r>
              <a:rPr lang="en-US" baseline="30000" dirty="0"/>
              <a:t>18</a:t>
            </a:r>
            <a:r>
              <a:rPr lang="en-US" dirty="0"/>
              <a:t> electrons/second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dirty="0"/>
              <a:t>Voltage (E)</a:t>
            </a:r>
          </a:p>
          <a:p>
            <a:pPr lvl="2" eaLnBrk="1" hangingPunct="1">
              <a:defRPr/>
            </a:pPr>
            <a:r>
              <a:rPr lang="en-US" dirty="0"/>
              <a:t>Electromotive Force</a:t>
            </a:r>
          </a:p>
          <a:p>
            <a:pPr lvl="2" eaLnBrk="1" hangingPunct="1">
              <a:defRPr/>
            </a:pPr>
            <a:r>
              <a:rPr lang="en-US" dirty="0"/>
              <a:t>Unit of Measurement = Volt (V)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dirty="0"/>
              <a:t>Power (P)</a:t>
            </a:r>
          </a:p>
          <a:p>
            <a:pPr lvl="2" eaLnBrk="1" hangingPunct="1">
              <a:defRPr/>
            </a:pPr>
            <a:r>
              <a:rPr lang="en-US" dirty="0"/>
              <a:t>Rate of at which energy is transferred, used, or transformed.</a:t>
            </a:r>
          </a:p>
          <a:p>
            <a:pPr lvl="2" eaLnBrk="1" hangingPunct="1">
              <a:defRPr/>
            </a:pPr>
            <a:r>
              <a:rPr lang="en-US" dirty="0"/>
              <a:t>Unit of Measurement = Watt (W)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69B9815-3844-162D-C86B-835594F1C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76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b="1" dirty="0">
                <a:latin typeface="Arial" charset="0"/>
                <a:cs typeface="Arial" charset="0"/>
              </a:rPr>
              <a:t>Power Formula</a:t>
            </a:r>
            <a:endParaRPr lang="en-US" sz="4400" b="1" dirty="0">
              <a:latin typeface="+mj-lt"/>
              <a:cs typeface="Arial" charset="0"/>
            </a:endParaRPr>
          </a:p>
        </p:txBody>
      </p:sp>
      <p:sp>
        <p:nvSpPr>
          <p:cNvPr id="5123" name="TextBox 4">
            <a:extLst>
              <a:ext uri="{FF2B5EF4-FFF2-40B4-BE49-F238E27FC236}">
                <a16:creationId xmlns:a16="http://schemas.microsoft.com/office/drawing/2014/main" id="{6142A3C6-3EAA-62F4-3622-5C4C3BC3F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9120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P = E x I          E = P / I          I = P / 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2FA5C6-DAE4-1C67-E12C-3F7857002647}"/>
              </a:ext>
            </a:extLst>
          </p:cNvPr>
          <p:cNvSpPr/>
          <p:nvPr/>
        </p:nvSpPr>
        <p:spPr>
          <a:xfrm>
            <a:off x="3124200" y="2743200"/>
            <a:ext cx="2895600" cy="274320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0B542B-864C-467C-630A-13DDB9997838}"/>
              </a:ext>
            </a:extLst>
          </p:cNvPr>
          <p:cNvCxnSpPr>
            <a:stCxn id="6" idx="2"/>
            <a:endCxn id="6" idx="6"/>
          </p:cNvCxnSpPr>
          <p:nvPr/>
        </p:nvCxnSpPr>
        <p:spPr>
          <a:xfrm rot="10800000" flipH="1">
            <a:off x="3124200" y="4114800"/>
            <a:ext cx="28956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72EE13-E506-FBAB-2990-7C83A70616D0}"/>
              </a:ext>
            </a:extLst>
          </p:cNvPr>
          <p:cNvCxnSpPr>
            <a:stCxn id="6" idx="4"/>
          </p:cNvCxnSpPr>
          <p:nvPr/>
        </p:nvCxnSpPr>
        <p:spPr>
          <a:xfrm rot="5400000" flipH="1">
            <a:off x="3886200" y="4800600"/>
            <a:ext cx="13716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7" name="TextBox 8">
            <a:extLst>
              <a:ext uri="{FF2B5EF4-FFF2-40B4-BE49-F238E27FC236}">
                <a16:creationId xmlns:a16="http://schemas.microsoft.com/office/drawing/2014/main" id="{2A97305F-C382-E1F5-D7E7-65D34BFE0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895600"/>
            <a:ext cx="152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latin typeface="Arial" panose="020B0604020202020204" pitchFamily="34" charset="0"/>
              </a:rPr>
              <a:t>P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5128" name="TextBox 9">
            <a:extLst>
              <a:ext uri="{FF2B5EF4-FFF2-40B4-BE49-F238E27FC236}">
                <a16:creationId xmlns:a16="http://schemas.microsoft.com/office/drawing/2014/main" id="{D365C97A-CCDA-E818-B887-BB3B8FC82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038600"/>
            <a:ext cx="5953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latin typeface="Arial" panose="020B0604020202020204" pitchFamily="34" charset="0"/>
              </a:rPr>
              <a:t>E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5129" name="Rectangle 10">
            <a:extLst>
              <a:ext uri="{FF2B5EF4-FFF2-40B4-BE49-F238E27FC236}">
                <a16:creationId xmlns:a16="http://schemas.microsoft.com/office/drawing/2014/main" id="{DD5ADCD5-165C-C4E7-074D-CF635FE58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038600"/>
            <a:ext cx="106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130" name="TextBox 11">
            <a:extLst>
              <a:ext uri="{FF2B5EF4-FFF2-40B4-BE49-F238E27FC236}">
                <a16:creationId xmlns:a16="http://schemas.microsoft.com/office/drawing/2014/main" id="{70FE1EF1-0497-02ED-9F5C-FC4DED013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581400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Watts</a:t>
            </a:r>
          </a:p>
        </p:txBody>
      </p:sp>
      <p:sp>
        <p:nvSpPr>
          <p:cNvPr id="5131" name="TextBox 12">
            <a:extLst>
              <a:ext uri="{FF2B5EF4-FFF2-40B4-BE49-F238E27FC236}">
                <a16:creationId xmlns:a16="http://schemas.microsoft.com/office/drawing/2014/main" id="{411B51F5-8276-8920-2CD7-52EF5CC82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724400"/>
            <a:ext cx="741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Volts</a:t>
            </a:r>
          </a:p>
        </p:txBody>
      </p:sp>
      <p:sp>
        <p:nvSpPr>
          <p:cNvPr id="5132" name="Rectangle 13">
            <a:extLst>
              <a:ext uri="{FF2B5EF4-FFF2-40B4-BE49-F238E27FC236}">
                <a16:creationId xmlns:a16="http://schemas.microsoft.com/office/drawing/2014/main" id="{9922D428-23F8-AF1B-23DA-C56E91224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72440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</a:rPr>
              <a:t>Amps</a:t>
            </a:r>
          </a:p>
        </p:txBody>
      </p:sp>
      <p:sp>
        <p:nvSpPr>
          <p:cNvPr id="5133" name="Title 1">
            <a:extLst>
              <a:ext uri="{FF2B5EF4-FFF2-40B4-BE49-F238E27FC236}">
                <a16:creationId xmlns:a16="http://schemas.microsoft.com/office/drawing/2014/main" id="{89F4F8D5-C653-A3DB-3DC4-B4E8AF82C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D04E6A5C-BB7A-208C-CA03-67C633895C43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/>
              <a:t>Resistance &amp; Ohm’s Law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Resistance (R)</a:t>
            </a:r>
          </a:p>
          <a:p>
            <a:pPr lvl="2" eaLnBrk="1" hangingPunct="1"/>
            <a:r>
              <a:rPr lang="en-US" altLang="en-US"/>
              <a:t>Opposition to movement of electrons.</a:t>
            </a:r>
          </a:p>
          <a:p>
            <a:pPr lvl="2" eaLnBrk="1" hangingPunct="1"/>
            <a:r>
              <a:rPr lang="en-US" altLang="en-US"/>
              <a:t>Unit of Measurement = Ohm (</a:t>
            </a:r>
            <a:r>
              <a:rPr lang="el-GR" altLang="en-US"/>
              <a:t>Ω</a:t>
            </a:r>
            <a:r>
              <a:rPr lang="en-US" altLang="en-US"/>
              <a:t>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Voltage, current, &amp; resistance are all related by Ohm’s Law.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3200" b="1"/>
              <a:t>				E = I R</a:t>
            </a:r>
          </a:p>
          <a:p>
            <a:pPr lvl="1" algn="ctr" eaLnBrk="1" hangingPunct="1">
              <a:buFontTx/>
              <a:buNone/>
            </a:pPr>
            <a:r>
              <a:rPr lang="en-US" altLang="en-US" sz="3200" b="1"/>
              <a:t>Voltage = Current x Resistance</a:t>
            </a:r>
          </a:p>
        </p:txBody>
      </p:sp>
      <p:pic>
        <p:nvPicPr>
          <p:cNvPr id="6147" name="Picture 2" descr="C:\Dropbox\Ray\Documents\Amateur Radio\Wabash Valley Amateur Radio Assn\Logo\WVARAlogo.gif">
            <a:extLst>
              <a:ext uri="{FF2B5EF4-FFF2-40B4-BE49-F238E27FC236}">
                <a16:creationId xmlns:a16="http://schemas.microsoft.com/office/drawing/2014/main" id="{C8BB411D-E56A-96D6-6345-2A113CCE6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82563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itle 1">
            <a:extLst>
              <a:ext uri="{FF2B5EF4-FFF2-40B4-BE49-F238E27FC236}">
                <a16:creationId xmlns:a16="http://schemas.microsoft.com/office/drawing/2014/main" id="{C9F0B0D0-46A7-174C-D2BE-8A4C731C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4">
            <a:extLst>
              <a:ext uri="{FF2B5EF4-FFF2-40B4-BE49-F238E27FC236}">
                <a16:creationId xmlns:a16="http://schemas.microsoft.com/office/drawing/2014/main" id="{0595F45F-9061-05DE-4CCE-12AAADF2B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943600"/>
            <a:ext cx="731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E = I x R          I = E / R         R = E / I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7A54673-B760-4ED2-F82D-99BEB51DC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288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b="1" dirty="0">
                <a:latin typeface="Arial" charset="0"/>
                <a:cs typeface="Arial" charset="0"/>
              </a:rPr>
              <a:t>Ohm’s Law</a:t>
            </a:r>
            <a:endParaRPr lang="en-US" sz="4400" b="1" dirty="0">
              <a:latin typeface="+mj-lt"/>
              <a:cs typeface="Arial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2B550E0-A257-7D44-A874-9EA082AF4D06}"/>
              </a:ext>
            </a:extLst>
          </p:cNvPr>
          <p:cNvSpPr/>
          <p:nvPr/>
        </p:nvSpPr>
        <p:spPr>
          <a:xfrm>
            <a:off x="3124200" y="2895600"/>
            <a:ext cx="2895600" cy="274320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5A6085-3F8D-8B09-CE4B-681BB4BD1494}"/>
              </a:ext>
            </a:extLst>
          </p:cNvPr>
          <p:cNvCxnSpPr>
            <a:stCxn id="7" idx="2"/>
            <a:endCxn id="7" idx="6"/>
          </p:cNvCxnSpPr>
          <p:nvPr/>
        </p:nvCxnSpPr>
        <p:spPr>
          <a:xfrm rot="10800000" flipH="1">
            <a:off x="3124200" y="4267200"/>
            <a:ext cx="28956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4D9240F-D9C0-1386-8343-DC9E17023F00}"/>
              </a:ext>
            </a:extLst>
          </p:cNvPr>
          <p:cNvCxnSpPr>
            <a:stCxn id="7" idx="4"/>
          </p:cNvCxnSpPr>
          <p:nvPr/>
        </p:nvCxnSpPr>
        <p:spPr>
          <a:xfrm rot="5400000" flipH="1">
            <a:off x="3886200" y="4953000"/>
            <a:ext cx="13716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TextBox 9">
            <a:extLst>
              <a:ext uri="{FF2B5EF4-FFF2-40B4-BE49-F238E27FC236}">
                <a16:creationId xmlns:a16="http://schemas.microsoft.com/office/drawing/2014/main" id="{3A04FBEB-E80B-709B-A53F-503A0FC31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0"/>
            <a:ext cx="152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latin typeface="Arial" panose="020B0604020202020204" pitchFamily="34" charset="0"/>
              </a:rPr>
              <a:t>E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7176" name="TextBox 10">
            <a:extLst>
              <a:ext uri="{FF2B5EF4-FFF2-40B4-BE49-F238E27FC236}">
                <a16:creationId xmlns:a16="http://schemas.microsoft.com/office/drawing/2014/main" id="{6E2F6229-7D59-5FC8-CF1D-F586CBA22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863" y="4191000"/>
            <a:ext cx="3571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latin typeface="Arial" panose="020B0604020202020204" pitchFamily="34" charset="0"/>
              </a:rPr>
              <a:t>I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7177" name="Rectangle 11">
            <a:extLst>
              <a:ext uri="{FF2B5EF4-FFF2-40B4-BE49-F238E27FC236}">
                <a16:creationId xmlns:a16="http://schemas.microsoft.com/office/drawing/2014/main" id="{F5257C32-DC39-B061-9F99-33C220789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191000"/>
            <a:ext cx="106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solidFill>
                  <a:srgbClr val="000000"/>
                </a:solidFill>
                <a:latin typeface="Arial" panose="020B0604020202020204" pitchFamily="34" charset="0"/>
              </a:rPr>
              <a:t>R</a:t>
            </a: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78" name="TextBox 12">
            <a:extLst>
              <a:ext uri="{FF2B5EF4-FFF2-40B4-BE49-F238E27FC236}">
                <a16:creationId xmlns:a16="http://schemas.microsoft.com/office/drawing/2014/main" id="{9F4B9702-1DB5-8166-3BA8-48D6F0197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733800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Volts</a:t>
            </a:r>
          </a:p>
        </p:txBody>
      </p:sp>
      <p:sp>
        <p:nvSpPr>
          <p:cNvPr id="7179" name="TextBox 13">
            <a:extLst>
              <a:ext uri="{FF2B5EF4-FFF2-40B4-BE49-F238E27FC236}">
                <a16:creationId xmlns:a16="http://schemas.microsoft.com/office/drawing/2014/main" id="{412A4010-D8E0-AD87-F62F-7B8EADE9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8388" y="4876800"/>
            <a:ext cx="839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Amps</a:t>
            </a:r>
          </a:p>
        </p:txBody>
      </p:sp>
      <p:sp>
        <p:nvSpPr>
          <p:cNvPr id="7180" name="Rectangle 14">
            <a:extLst>
              <a:ext uri="{FF2B5EF4-FFF2-40B4-BE49-F238E27FC236}">
                <a16:creationId xmlns:a16="http://schemas.microsoft.com/office/drawing/2014/main" id="{B693BCFF-DBE9-44CD-899F-9955DD07B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87680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</a:rPr>
              <a:t>Ohms</a:t>
            </a:r>
          </a:p>
        </p:txBody>
      </p:sp>
      <p:sp>
        <p:nvSpPr>
          <p:cNvPr id="7181" name="Title 1">
            <a:extLst>
              <a:ext uri="{FF2B5EF4-FFF2-40B4-BE49-F238E27FC236}">
                <a16:creationId xmlns:a16="http://schemas.microsoft.com/office/drawing/2014/main" id="{EB361031-B5E8-2B5F-195E-D65E33A9D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469E9F-F7F9-C9B7-8D3B-3C4631A23F71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More Power Equations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Combining Ohm’s Law (E = I x R) with the power equation (P = E x I) gives us 2 more ways to calculate power: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Arial" charset="0"/>
                <a:cs typeface="Arial" charset="0"/>
              </a:rPr>
              <a:t>P = E</a:t>
            </a:r>
            <a:r>
              <a:rPr lang="en-US" sz="3200" baseline="30000" dirty="0">
                <a:latin typeface="Arial" charset="0"/>
                <a:cs typeface="Arial" charset="0"/>
              </a:rPr>
              <a:t>2</a:t>
            </a:r>
            <a:r>
              <a:rPr lang="en-US" sz="3200" dirty="0">
                <a:latin typeface="Arial" charset="0"/>
                <a:cs typeface="Arial" charset="0"/>
              </a:rPr>
              <a:t> / R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Arial" charset="0"/>
                <a:cs typeface="Arial" charset="0"/>
              </a:rPr>
              <a:t>P = I</a:t>
            </a:r>
            <a:r>
              <a:rPr lang="en-US" sz="3200" baseline="30000" dirty="0">
                <a:latin typeface="Arial" charset="0"/>
                <a:cs typeface="Arial" charset="0"/>
              </a:rPr>
              <a:t>2</a:t>
            </a:r>
            <a:r>
              <a:rPr lang="en-US" sz="3200" dirty="0">
                <a:latin typeface="Arial" charset="0"/>
                <a:cs typeface="Arial" charset="0"/>
              </a:rPr>
              <a:t> x R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8195" name="Title 1">
            <a:extLst>
              <a:ext uri="{FF2B5EF4-FFF2-40B4-BE49-F238E27FC236}">
                <a16:creationId xmlns:a16="http://schemas.microsoft.com/office/drawing/2014/main" id="{7E63D512-8B98-016A-7629-9367EC654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DFA9B9-0AF5-C716-A7D2-F19E0AE4E6FE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AC and DC Waveforms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Direct Current (DC)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Current that always flows in the same direction.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DC Voltage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Voltage that always has the same polarity.</a:t>
            </a:r>
          </a:p>
        </p:txBody>
      </p:sp>
      <p:sp>
        <p:nvSpPr>
          <p:cNvPr id="9219" name="Title 1">
            <a:extLst>
              <a:ext uri="{FF2B5EF4-FFF2-40B4-BE49-F238E27FC236}">
                <a16:creationId xmlns:a16="http://schemas.microsoft.com/office/drawing/2014/main" id="{9A5509E5-D131-EA90-3EA3-1C94F610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79D1D4-45EE-330E-9B4B-C78E9289B31E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AC and DC Waveforms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Arial" charset="0"/>
                <a:cs typeface="Arial" charset="0"/>
              </a:rPr>
              <a:t>Alternating Current (AC)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Arial" charset="0"/>
                <a:cs typeface="Arial" charset="0"/>
              </a:rPr>
              <a:t>Current that reverses direction of current flow. 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Arial" charset="0"/>
                <a:cs typeface="Arial" charset="0"/>
              </a:rPr>
              <a:t>AC Voltage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Arial" charset="0"/>
                <a:cs typeface="Arial" charset="0"/>
              </a:rPr>
              <a:t>Voltage that changes polarity.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0243" name="Title 1">
            <a:extLst>
              <a:ext uri="{FF2B5EF4-FFF2-40B4-BE49-F238E27FC236}">
                <a16:creationId xmlns:a16="http://schemas.microsoft.com/office/drawing/2014/main" id="{3C87A045-3F8F-B53E-48E4-AF1F4D7F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0250B3-1A00-027E-CC00-787AA6477CDC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AC and DC Waveforms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Frequency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Rate at which voltage changes polarity or current changes direction.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Unit of Measurement = Hertz (Hz).</a:t>
            </a:r>
          </a:p>
          <a:p>
            <a:pPr marL="1714500" lvl="3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1 Hz = 1 cycle per second. 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1267" name="Title 1">
            <a:extLst>
              <a:ext uri="{FF2B5EF4-FFF2-40B4-BE49-F238E27FC236}">
                <a16:creationId xmlns:a16="http://schemas.microsoft.com/office/drawing/2014/main" id="{2E2F6647-D855-27AB-33DC-ECBE4517E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60A0A33-83D8-9DD0-7A0C-80F7AEBB090D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AC and DC Waveforms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Wavelength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Radio waves travel at the speed of light.</a:t>
            </a:r>
          </a:p>
          <a:p>
            <a:pPr marL="1714500" lvl="3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186,000 miles/second</a:t>
            </a:r>
          </a:p>
          <a:p>
            <a:pPr marL="1714500" lvl="3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300,000,000 meters/second</a:t>
            </a:r>
          </a:p>
          <a:p>
            <a:pPr marL="2171700" lvl="4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Arial" charset="0"/>
              </a:rPr>
              <a:t>300 x 10</a:t>
            </a:r>
            <a:r>
              <a:rPr lang="en-US" sz="2800" baseline="30000" dirty="0">
                <a:latin typeface="+mn-lt"/>
                <a:cs typeface="Arial" charset="0"/>
              </a:rPr>
              <a:t>6</a:t>
            </a:r>
            <a:r>
              <a:rPr lang="en-US" sz="2800" dirty="0">
                <a:latin typeface="+mn-lt"/>
                <a:cs typeface="Arial" charset="0"/>
              </a:rPr>
              <a:t> meters/second</a:t>
            </a:r>
          </a:p>
          <a:p>
            <a:pPr marL="1714500" lvl="3" indent="-342900" eaLnBrk="1" hangingPunct="1">
              <a:spcBef>
                <a:spcPct val="20000"/>
              </a:spcBef>
              <a:defRPr/>
            </a:pPr>
            <a:endParaRPr lang="en-US" sz="3200" dirty="0">
              <a:latin typeface="+mn-lt"/>
              <a:cs typeface="+mn-cs"/>
            </a:endParaRPr>
          </a:p>
        </p:txBody>
      </p:sp>
      <p:sp>
        <p:nvSpPr>
          <p:cNvPr id="12291" name="Title 1">
            <a:extLst>
              <a:ext uri="{FF2B5EF4-FFF2-40B4-BE49-F238E27FC236}">
                <a16:creationId xmlns:a16="http://schemas.microsoft.com/office/drawing/2014/main" id="{4C28F652-D58B-F897-8BF9-305FEE20D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1BB682-AB3A-C1B3-E94C-10A6ADD5CA03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AC and DC Waveforms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Arial" charset="0"/>
              </a:rPr>
              <a:t>Wavelength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Arial" charset="0"/>
              </a:rPr>
              <a:t>The distance a radio wave travels during the time it takes to complete one cycle.</a:t>
            </a:r>
            <a:endParaRPr lang="en-US" sz="3200" dirty="0">
              <a:latin typeface="+mn-lt"/>
              <a:cs typeface="+mn-cs"/>
            </a:endParaRPr>
          </a:p>
        </p:txBody>
      </p:sp>
      <p:pic>
        <p:nvPicPr>
          <p:cNvPr id="13315" name="Picture 6" descr="ARRL0013">
            <a:extLst>
              <a:ext uri="{FF2B5EF4-FFF2-40B4-BE49-F238E27FC236}">
                <a16:creationId xmlns:a16="http://schemas.microsoft.com/office/drawing/2014/main" id="{8C7EBA7D-C5E9-5F46-9947-F7383617F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038600"/>
            <a:ext cx="3581400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itle 1">
            <a:extLst>
              <a:ext uri="{FF2B5EF4-FFF2-40B4-BE49-F238E27FC236}">
                <a16:creationId xmlns:a16="http://schemas.microsoft.com/office/drawing/2014/main" id="{79318CB7-8CD1-9E3F-DEC6-55BCBFD0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4">
            <a:extLst>
              <a:ext uri="{FF2B5EF4-FFF2-40B4-BE49-F238E27FC236}">
                <a16:creationId xmlns:a16="http://schemas.microsoft.com/office/drawing/2014/main" id="{016DC230-A3A7-6CD1-4F2A-C0B4B30B3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674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300 =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Arial" panose="020B0604020202020204" pitchFamily="34" charset="0"/>
              </a:rPr>
              <a:t>x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en-US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Arial" panose="020B0604020202020204" pitchFamily="34" charset="0"/>
              </a:rPr>
              <a:t>= 300 / </a:t>
            </a:r>
            <a:r>
              <a:rPr lang="el-G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l-G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Arial" panose="020B0604020202020204" pitchFamily="34" charset="0"/>
              </a:rPr>
              <a:t>= 300 / </a:t>
            </a:r>
            <a:r>
              <a:rPr lang="en-US" altLang="en-US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BEE4315-E293-9AAB-6E1B-882289CE2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52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 b="1" dirty="0">
                <a:latin typeface="Arial" charset="0"/>
                <a:cs typeface="Arial" charset="0"/>
              </a:rPr>
              <a:t>Wavelength</a:t>
            </a:r>
            <a:endParaRPr lang="en-US" sz="4400" b="1" dirty="0">
              <a:latin typeface="+mj-lt"/>
              <a:cs typeface="Arial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DB839B7-2477-D7D4-B2EA-DC0C298B5497}"/>
              </a:ext>
            </a:extLst>
          </p:cNvPr>
          <p:cNvSpPr/>
          <p:nvPr/>
        </p:nvSpPr>
        <p:spPr>
          <a:xfrm>
            <a:off x="3124200" y="2819400"/>
            <a:ext cx="2895600" cy="274320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0F7568D-A94F-3B3B-725A-B9BD827C0B2E}"/>
              </a:ext>
            </a:extLst>
          </p:cNvPr>
          <p:cNvCxnSpPr>
            <a:stCxn id="7" idx="2"/>
            <a:endCxn id="7" idx="6"/>
          </p:cNvCxnSpPr>
          <p:nvPr/>
        </p:nvCxnSpPr>
        <p:spPr>
          <a:xfrm rot="10800000" flipH="1">
            <a:off x="3124200" y="4191000"/>
            <a:ext cx="28956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FFFE8A-9748-443B-B2F9-84E2920A703E}"/>
              </a:ext>
            </a:extLst>
          </p:cNvPr>
          <p:cNvCxnSpPr>
            <a:stCxn id="7" idx="4"/>
          </p:cNvCxnSpPr>
          <p:nvPr/>
        </p:nvCxnSpPr>
        <p:spPr>
          <a:xfrm rot="5400000" flipH="1">
            <a:off x="3886200" y="4876800"/>
            <a:ext cx="13716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3" name="TextBox 9">
            <a:extLst>
              <a:ext uri="{FF2B5EF4-FFF2-40B4-BE49-F238E27FC236}">
                <a16:creationId xmlns:a16="http://schemas.microsoft.com/office/drawing/2014/main" id="{FC7439F8-EC94-1270-CBA7-E0FDA432C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124200"/>
            <a:ext cx="152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latin typeface="Arial" panose="020B0604020202020204" pitchFamily="34" charset="0"/>
              </a:rPr>
              <a:t>300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14344" name="TextBox 10">
            <a:extLst>
              <a:ext uri="{FF2B5EF4-FFF2-40B4-BE49-F238E27FC236}">
                <a16:creationId xmlns:a16="http://schemas.microsoft.com/office/drawing/2014/main" id="{638CB869-BCB8-DAB7-5A92-A0E4FA7AC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6988" y="4114800"/>
            <a:ext cx="3889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5" name="Rectangle 11">
            <a:extLst>
              <a:ext uri="{FF2B5EF4-FFF2-40B4-BE49-F238E27FC236}">
                <a16:creationId xmlns:a16="http://schemas.microsoft.com/office/drawing/2014/main" id="{B9D255F5-AF23-57FE-6787-FB9E046C5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114800"/>
            <a:ext cx="106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4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endParaRPr lang="en-US" altLang="en-US" sz="2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6" name="TextBox 13">
            <a:extLst>
              <a:ext uri="{FF2B5EF4-FFF2-40B4-BE49-F238E27FC236}">
                <a16:creationId xmlns:a16="http://schemas.microsoft.com/office/drawing/2014/main" id="{CC499BC0-00B3-1C9D-60E6-529358151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4800600"/>
            <a:ext cx="712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MHz</a:t>
            </a:r>
          </a:p>
        </p:txBody>
      </p:sp>
      <p:sp>
        <p:nvSpPr>
          <p:cNvPr id="14347" name="Rectangle 14">
            <a:extLst>
              <a:ext uri="{FF2B5EF4-FFF2-40B4-BE49-F238E27FC236}">
                <a16:creationId xmlns:a16="http://schemas.microsoft.com/office/drawing/2014/main" id="{C288217F-BD89-F303-E8E8-38CC93B70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80060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</a:rPr>
              <a:t>meters</a:t>
            </a:r>
          </a:p>
        </p:txBody>
      </p:sp>
      <p:sp>
        <p:nvSpPr>
          <p:cNvPr id="14348" name="Title 1">
            <a:extLst>
              <a:ext uri="{FF2B5EF4-FFF2-40B4-BE49-F238E27FC236}">
                <a16:creationId xmlns:a16="http://schemas.microsoft.com/office/drawing/2014/main" id="{90F9D87F-E56C-3B33-0142-1FA03F827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2C6955-B2D0-1776-1510-3DEE41C81FA9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AC and DC Waveforms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Electromagnetic Spectrum</a:t>
            </a:r>
          </a:p>
        </p:txBody>
      </p:sp>
      <p:pic>
        <p:nvPicPr>
          <p:cNvPr id="15363" name="Picture 2" descr="C:\Users\Ray\Pictures\EM-spectrum.jpg">
            <a:extLst>
              <a:ext uri="{FF2B5EF4-FFF2-40B4-BE49-F238E27FC236}">
                <a16:creationId xmlns:a16="http://schemas.microsoft.com/office/drawing/2014/main" id="{98080DA5-7401-39CB-D4CE-D2DDCD3A9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86042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itle 1">
            <a:extLst>
              <a:ext uri="{FF2B5EF4-FFF2-40B4-BE49-F238E27FC236}">
                <a16:creationId xmlns:a16="http://schemas.microsoft.com/office/drawing/2014/main" id="{C6F2D9B6-2CEF-0570-2394-321B63E5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>
            <a:extLst>
              <a:ext uri="{FF2B5EF4-FFF2-40B4-BE49-F238E27FC236}">
                <a16:creationId xmlns:a16="http://schemas.microsoft.com/office/drawing/2014/main" id="{3CA43555-FE6A-5E12-DD39-9CAAF9426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264025"/>
            <a:ext cx="4724400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689916-9668-8A00-AFB4-51BDE8C0262D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Series and Parallel Circuits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Series Circuit.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Only one path for current to flow.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Current is same through each device.</a:t>
            </a:r>
          </a:p>
        </p:txBody>
      </p:sp>
      <p:sp>
        <p:nvSpPr>
          <p:cNvPr id="16388" name="Title 1">
            <a:extLst>
              <a:ext uri="{FF2B5EF4-FFF2-40B4-BE49-F238E27FC236}">
                <a16:creationId xmlns:a16="http://schemas.microsoft.com/office/drawing/2014/main" id="{8971AC2F-194C-4EEB-FDAA-44942400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B130D1-AA11-BCE7-98A4-E68049EF5571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620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Series and Parallel Circuits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Parallel Circuit.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Multiple paths for current to flow.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Voltage is same across each device.</a:t>
            </a:r>
          </a:p>
        </p:txBody>
      </p:sp>
      <p:pic>
        <p:nvPicPr>
          <p:cNvPr id="17411" name="Picture 6">
            <a:extLst>
              <a:ext uri="{FF2B5EF4-FFF2-40B4-BE49-F238E27FC236}">
                <a16:creationId xmlns:a16="http://schemas.microsoft.com/office/drawing/2014/main" id="{9367C8CA-7D29-6FA1-D392-E7FA0B6BD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37038"/>
            <a:ext cx="711835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itle 1">
            <a:extLst>
              <a:ext uri="{FF2B5EF4-FFF2-40B4-BE49-F238E27FC236}">
                <a16:creationId xmlns:a16="http://schemas.microsoft.com/office/drawing/2014/main" id="{9CC05AB0-3182-F998-D0B8-43221C8BB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F9DBD7-E83D-C2F4-489E-E0EB400183CA}"/>
              </a:ext>
            </a:extLst>
          </p:cNvPr>
          <p:cNvSpPr txBox="1">
            <a:spLocks/>
          </p:cNvSpPr>
          <p:nvPr/>
        </p:nvSpPr>
        <p:spPr bwMode="auto">
          <a:xfrm>
            <a:off x="914400" y="1828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Decibels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Measures a ratio.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Logarithmic scale.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Arial" charset="0"/>
              </a:rPr>
              <a:t>Power Ratio:</a:t>
            </a:r>
          </a:p>
          <a:p>
            <a:pPr marL="1714500" lvl="3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Arial" charset="0"/>
              </a:rPr>
              <a:t>dB = 10 log</a:t>
            </a:r>
            <a:r>
              <a:rPr lang="en-US" sz="3200" baseline="-25000" dirty="0">
                <a:latin typeface="+mn-lt"/>
                <a:cs typeface="Arial" charset="0"/>
              </a:rPr>
              <a:t>10</a:t>
            </a:r>
            <a:r>
              <a:rPr lang="en-US" sz="3200" dirty="0">
                <a:latin typeface="+mn-lt"/>
                <a:cs typeface="Arial" charset="0"/>
              </a:rPr>
              <a:t> (P</a:t>
            </a:r>
            <a:r>
              <a:rPr lang="en-US" sz="3200" baseline="-25000" dirty="0">
                <a:latin typeface="+mn-lt"/>
                <a:cs typeface="Arial" charset="0"/>
              </a:rPr>
              <a:t>1</a:t>
            </a:r>
            <a:r>
              <a:rPr lang="en-US" sz="3200" dirty="0">
                <a:latin typeface="+mn-lt"/>
                <a:cs typeface="Arial" charset="0"/>
              </a:rPr>
              <a:t>/P</a:t>
            </a:r>
            <a:r>
              <a:rPr lang="en-US" sz="3200" baseline="-25000" dirty="0">
                <a:latin typeface="+mn-lt"/>
                <a:cs typeface="Arial" charset="0"/>
              </a:rPr>
              <a:t>2</a:t>
            </a:r>
            <a:r>
              <a:rPr lang="en-US" sz="3200" dirty="0">
                <a:latin typeface="+mn-lt"/>
                <a:cs typeface="Arial" charset="0"/>
              </a:rPr>
              <a:t>) </a:t>
            </a:r>
          </a:p>
          <a:p>
            <a:pPr marL="1257300" lvl="2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Arial" charset="0"/>
              </a:rPr>
              <a:t>Voltage Ratio:</a:t>
            </a:r>
          </a:p>
          <a:p>
            <a:pPr marL="1714500" lvl="3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Arial" charset="0"/>
              </a:rPr>
              <a:t>dB = 20 log</a:t>
            </a:r>
            <a:r>
              <a:rPr lang="en-US" sz="3200" baseline="-25000" dirty="0">
                <a:latin typeface="+mn-lt"/>
                <a:cs typeface="Arial" charset="0"/>
              </a:rPr>
              <a:t>10</a:t>
            </a:r>
            <a:r>
              <a:rPr lang="en-US" sz="3200" dirty="0">
                <a:latin typeface="+mn-lt"/>
                <a:cs typeface="Arial" charset="0"/>
              </a:rPr>
              <a:t> (V</a:t>
            </a:r>
            <a:r>
              <a:rPr lang="en-US" sz="3200" baseline="-25000" dirty="0">
                <a:latin typeface="+mn-lt"/>
                <a:cs typeface="Arial" charset="0"/>
              </a:rPr>
              <a:t>1</a:t>
            </a:r>
            <a:r>
              <a:rPr lang="en-US" sz="3200" dirty="0">
                <a:latin typeface="+mn-lt"/>
                <a:cs typeface="Arial" charset="0"/>
              </a:rPr>
              <a:t>/V</a:t>
            </a:r>
            <a:r>
              <a:rPr lang="en-US" sz="3200" baseline="-25000" dirty="0">
                <a:latin typeface="+mn-lt"/>
                <a:cs typeface="Arial" charset="0"/>
              </a:rPr>
              <a:t>2</a:t>
            </a:r>
            <a:r>
              <a:rPr lang="en-US" sz="3200" dirty="0">
                <a:latin typeface="+mn-lt"/>
                <a:cs typeface="Arial" charset="0"/>
              </a:rPr>
              <a:t>)</a:t>
            </a:r>
          </a:p>
          <a:p>
            <a:pPr marL="1714500" lvl="3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8435" name="Title 1">
            <a:extLst>
              <a:ext uri="{FF2B5EF4-FFF2-40B4-BE49-F238E27FC236}">
                <a16:creationId xmlns:a16="http://schemas.microsoft.com/office/drawing/2014/main" id="{21AA3C55-A05F-AF93-ABF6-7DB756A5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63A739-4118-1846-BA1B-2DFCF27811A6}"/>
              </a:ext>
            </a:extLst>
          </p:cNvPr>
          <p:cNvGraphicFramePr>
            <a:graphicFrameLocks noGrp="1"/>
          </p:cNvGraphicFramePr>
          <p:nvPr/>
        </p:nvGraphicFramePr>
        <p:xfrm>
          <a:off x="1295400" y="2057400"/>
          <a:ext cx="3429000" cy="4449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dB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Power Ratio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Voltage Ratio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1.000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1.000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-1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0.794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0.89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-2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0.631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0.79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-3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0.501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0.707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-4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0.398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0.631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-5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0.316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0.562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-6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0.250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0.501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-7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0.200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0.447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-8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0.159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0.398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-9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0.126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0.355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-10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0.100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0.316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2BE51F7-F3DA-4E24-7A1E-A3F67A6D1DF5}"/>
              </a:ext>
            </a:extLst>
          </p:cNvPr>
          <p:cNvGraphicFramePr>
            <a:graphicFrameLocks noGrp="1"/>
          </p:cNvGraphicFramePr>
          <p:nvPr/>
        </p:nvGraphicFramePr>
        <p:xfrm>
          <a:off x="4953000" y="2057400"/>
          <a:ext cx="3352800" cy="444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Power 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Voltage Ratio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1.259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1.122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1.995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1.414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566" name="Title 1">
            <a:extLst>
              <a:ext uri="{FF2B5EF4-FFF2-40B4-BE49-F238E27FC236}">
                <a16:creationId xmlns:a16="http://schemas.microsoft.com/office/drawing/2014/main" id="{E1AFCE0D-09B8-E5E7-8EAF-A811EFB29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</a:rPr>
              <a:t>Power and Decibels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245BBFE-B833-B92A-4F03-CE0877A6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G5B01 -- What dB change represents a factor of two increase or decrease in power?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5FEB0790-2888-981A-4B82-F550CD3A3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Approximately 2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Approximately 3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Approximately 6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Approximately 12 dB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220638B-3B78-E181-DA27-815FC926F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G5B01 -- What dB change represents a factor of two increase or decrease in power?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7B2A1599-2353-03EC-D6DB-C5951238B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Approximately 2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Approximately 3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Approximately 6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Approximately 12 dB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EA46DECA-280C-3383-5CDE-E1A3DC789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G5B03 -- How many watts of electrical power are used if 400 VDC is supplied to an 800-ohm load?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37E7EB25-124D-DE3F-BAAB-F8126643B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0.5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200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400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3200 watts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8BD7FB0-D1EF-73CB-DD24-109F18CB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G5B03 -- How many watts of electrical power are used if 400 VDC is supplied to an 800-ohm load?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0637BD05-42F0-98F0-4E3C-9C34D4C42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0.5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en-US" b="1" dirty="0">
                <a:solidFill>
                  <a:srgbClr val="C00000"/>
                </a:solidFill>
              </a:rPr>
              <a:t>200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400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3200 watts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87EC052-F2D2-684B-392B-E34E4BE08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G5B04 -- How many watts of electrical power are used by a 12-VDC light bulb that draws 0.2 amperes?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C611E-FDEA-6F1E-E8B2-82ABEFCBD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144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A.	2.4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B.	24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C.	6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D.	60 watts</a:t>
            </a:r>
            <a:br>
              <a:rPr lang="en-US" dirty="0"/>
            </a:b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F4029337-6D4A-2836-3D29-A62C95F4B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G5B04 -- How many watts of electrical power are used by a 12-VDC light bulb that draws 0.2 amperes?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137AA-DF9E-95FB-7D68-5BFCCC738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144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</a:t>
            </a:r>
            <a:r>
              <a:rPr lang="en-US" b="1" dirty="0">
                <a:solidFill>
                  <a:srgbClr val="C00000"/>
                </a:solidFill>
              </a:rPr>
              <a:t>2.4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24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6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60 watts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746FD48-0807-2213-64C1-469C6C316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G5B05 -- How many watts are consumed when a current of 7.0 milliamperes flows through a 1250 ohm resistance?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C2DC268C-551F-A61B-1302-BF952DC73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144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Approximately 61 milliwatts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Approximately 61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Approximately 11 milliwatts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Approximately 11 watts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66211486-E2F2-5560-2609-A449D025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G5B05 -- How many watts are consumed when a current of 7.0 milliamperes flows through a 1250 ohm resistance?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481A9F16-B2DC-4FBD-469B-7E1A9B318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144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Approximately 61 milliwatts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Approximately 61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Approximately 11 milliwatts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Approximately 11 watts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3995889-DD39-2B22-E6D7-541E91675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G5B10 -- What percentage of power loss is equivalent to a loss of 1 dB?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1440167-86E3-99C3-98F7-6C7F68EE9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525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A. 10.9 percent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B. 12.2 percent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C. 20.6 percent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D. 25.9 percent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DC8490D0-9901-C461-4803-138287F0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G5B10 -- What percentage of power loss is equivalent to a loss of 1 dB?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E34D90D7-3C0B-2FBB-9315-C33EB64A0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525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A. 10.9 percent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B. 12.2 percent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>
                <a:solidFill>
                  <a:srgbClr val="FF0000"/>
                </a:solidFill>
              </a:rPr>
              <a:t>C. 20.6 percent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D. 25.9 percent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50292F76-D051-B1B5-4D4A-3ABF0CB12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953000"/>
          </a:xfrm>
        </p:spPr>
        <p:txBody>
          <a:bodyPr/>
          <a:lstStyle/>
          <a:p>
            <a:r>
              <a:rPr lang="en-US" altLang="en-US"/>
              <a:t>RMS:  Definition and Measurement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DC voltmeter will read the average voltage, which is zero.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pic>
        <p:nvPicPr>
          <p:cNvPr id="30723" name="Picture 2" descr="C:\Users\Ray\Pictures\Untitled.png">
            <a:extLst>
              <a:ext uri="{FF2B5EF4-FFF2-40B4-BE49-F238E27FC236}">
                <a16:creationId xmlns:a16="http://schemas.microsoft.com/office/drawing/2014/main" id="{B69173B0-F61A-2AF4-D410-0BA5296F9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475038"/>
            <a:ext cx="34480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itle 1">
            <a:extLst>
              <a:ext uri="{FF2B5EF4-FFF2-40B4-BE49-F238E27FC236}">
                <a16:creationId xmlns:a16="http://schemas.microsoft.com/office/drawing/2014/main" id="{608AEDF4-AF8A-9DAB-4543-95BBB682B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</a:rPr>
              <a:t>AC Power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3665B6DA-D0CC-7324-9CE7-4017F73E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953000"/>
          </a:xfrm>
        </p:spPr>
        <p:txBody>
          <a:bodyPr/>
          <a:lstStyle/>
          <a:p>
            <a:r>
              <a:rPr lang="en-US" altLang="en-US"/>
              <a:t>RMS:  Definition and Measurement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With an oscilloscope, it is easy to read the peak (maximum) voltage.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pic>
        <p:nvPicPr>
          <p:cNvPr id="31747" name="Picture 3" descr="C:\Users\Ray\Pictures\Untitled.png">
            <a:extLst>
              <a:ext uri="{FF2B5EF4-FFF2-40B4-BE49-F238E27FC236}">
                <a16:creationId xmlns:a16="http://schemas.microsoft.com/office/drawing/2014/main" id="{64B3412E-A9BD-C488-32A8-DDBEF7E99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475038"/>
            <a:ext cx="34480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itle 1">
            <a:extLst>
              <a:ext uri="{FF2B5EF4-FFF2-40B4-BE49-F238E27FC236}">
                <a16:creationId xmlns:a16="http://schemas.microsoft.com/office/drawing/2014/main" id="{444B1D20-2B09-42BA-99FA-DC5ED8A1A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</a:rPr>
              <a:t>AC Power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149421AA-D54C-06D7-6920-7AA002171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953000"/>
          </a:xfrm>
        </p:spPr>
        <p:txBody>
          <a:bodyPr/>
          <a:lstStyle/>
          <a:p>
            <a:r>
              <a:rPr lang="en-US" altLang="en-US"/>
              <a:t>RMS:  Definition and Measurement</a:t>
            </a:r>
          </a:p>
          <a:p>
            <a:pPr lvl="2" eaLnBrk="1" hangingPunct="1"/>
            <a:r>
              <a:rPr lang="en-US" altLang="en-US"/>
              <a:t>A current will heat up a resistor.  The amount of DC current that causes the same amount of heating as the AC current does is the root-mean-square (RMS) value of the AC current.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RMS = 0.707 x Peak </a:t>
            </a:r>
            <a:r>
              <a:rPr lang="en-US" altLang="en-US" b="1">
                <a:solidFill>
                  <a:srgbClr val="FF0000"/>
                </a:solidFill>
              </a:rPr>
              <a:t>(Sine waves ONLY!)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32771" name="Title 1">
            <a:extLst>
              <a:ext uri="{FF2B5EF4-FFF2-40B4-BE49-F238E27FC236}">
                <a16:creationId xmlns:a16="http://schemas.microsoft.com/office/drawing/2014/main" id="{7861BC83-4876-CAF4-91D9-EE4FE52D7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</a:rPr>
              <a:t>AC Power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1154C28E-5453-AA8F-D847-EC6E6BF7A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953000"/>
          </a:xfrm>
        </p:spPr>
        <p:txBody>
          <a:bodyPr/>
          <a:lstStyle/>
          <a:p>
            <a:r>
              <a:rPr lang="en-US" altLang="en-US"/>
              <a:t>RMS:  Definition and Measurement</a:t>
            </a:r>
          </a:p>
        </p:txBody>
      </p:sp>
      <p:pic>
        <p:nvPicPr>
          <p:cNvPr id="33795" name="Picture 2" descr="C:\Users\Ray\Pictures\220px-Sine_voltage_svg.png">
            <a:extLst>
              <a:ext uri="{FF2B5EF4-FFF2-40B4-BE49-F238E27FC236}">
                <a16:creationId xmlns:a16="http://schemas.microsoft.com/office/drawing/2014/main" id="{2E7DB94A-2F6D-5B29-CA72-22AFF7C81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67000"/>
            <a:ext cx="434975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3A6A19-8B70-DA9A-E668-638B85D3CDBE}"/>
              </a:ext>
            </a:extLst>
          </p:cNvPr>
          <p:cNvSpPr txBox="1"/>
          <p:nvPr/>
        </p:nvSpPr>
        <p:spPr>
          <a:xfrm>
            <a:off x="5867400" y="4267200"/>
            <a:ext cx="2819400" cy="762000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1 = Peak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2 = Peak-to-Peak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3 = Root-Mean-Square (RMS)</a:t>
            </a:r>
          </a:p>
        </p:txBody>
      </p:sp>
      <p:sp>
        <p:nvSpPr>
          <p:cNvPr id="33797" name="Title 1">
            <a:extLst>
              <a:ext uri="{FF2B5EF4-FFF2-40B4-BE49-F238E27FC236}">
                <a16:creationId xmlns:a16="http://schemas.microsoft.com/office/drawing/2014/main" id="{8C58555E-4208-3827-6092-8F8DECD9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</a:rPr>
              <a:t>AC Power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3DAACF99-E112-6D0E-3B8B-96032E68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762000"/>
          </a:xfrm>
        </p:spPr>
        <p:txBody>
          <a:bodyPr/>
          <a:lstStyle/>
          <a:p>
            <a:r>
              <a:rPr lang="en-US" altLang="en-US"/>
              <a:t>RMS:  Definition and Measurement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pic>
        <p:nvPicPr>
          <p:cNvPr id="34819" name="Picture 2" descr="C:\Users\Ray\Pictures\Sine_and_Square_Wave.png">
            <a:extLst>
              <a:ext uri="{FF2B5EF4-FFF2-40B4-BE49-F238E27FC236}">
                <a16:creationId xmlns:a16="http://schemas.microsoft.com/office/drawing/2014/main" id="{66CDB03E-119B-FE33-438A-36485F03F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33800"/>
            <a:ext cx="7162800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5D2CD4C-B827-C196-ACD8-52238FB9938A}"/>
              </a:ext>
            </a:extLst>
          </p:cNvPr>
          <p:cNvGraphicFramePr>
            <a:graphicFrameLocks noGrp="1"/>
          </p:cNvGraphicFramePr>
          <p:nvPr/>
        </p:nvGraphicFramePr>
        <p:xfrm>
          <a:off x="1600200" y="2514600"/>
          <a:ext cx="6096000" cy="11128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To Calculate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Sine Wave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Square Wave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RMS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0.707 x Peak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Peak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Peak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1.414 x RMS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Peak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838" name="Title 1">
            <a:extLst>
              <a:ext uri="{FF2B5EF4-FFF2-40B4-BE49-F238E27FC236}">
                <a16:creationId xmlns:a16="http://schemas.microsoft.com/office/drawing/2014/main" id="{ADCE90F8-A227-9240-6310-B4F276012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</a:rPr>
              <a:t>AC Power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558B7CEA-C72B-8317-BF26-70E339E90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PEP:  Definition and Measurement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PEP = Peak Envelope Power</a:t>
            </a:r>
          </a:p>
          <a:p>
            <a:pPr lvl="2"/>
            <a:r>
              <a:rPr lang="en-US" altLang="en-US"/>
              <a:t>Average power over one complete cycle at the peak of the RF envelope.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pic>
        <p:nvPicPr>
          <p:cNvPr id="35843" name="Picture 5" descr="C:\Dropbox\Ray\Documents\Amateur Radio\Wabash Valley Amateur Radio Assn\License Class Materials\Amateur Extra\PowerPoint Slides\Images\Used\am wave.jpg">
            <a:extLst>
              <a:ext uri="{FF2B5EF4-FFF2-40B4-BE49-F238E27FC236}">
                <a16:creationId xmlns:a16="http://schemas.microsoft.com/office/drawing/2014/main" id="{1C186324-E3B1-631F-3771-DC835FF8E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60800"/>
            <a:ext cx="335280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itle 1">
            <a:extLst>
              <a:ext uri="{FF2B5EF4-FFF2-40B4-BE49-F238E27FC236}">
                <a16:creationId xmlns:a16="http://schemas.microsoft.com/office/drawing/2014/main" id="{CF62D8BF-9E58-C54F-44B6-ED7FCFBCC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</a:rPr>
              <a:t>AC Power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DF5724F5-29FB-65D4-D1F0-F184C776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PEP:  Definition and Measurement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PEP = Peak Envelope Power</a:t>
            </a:r>
          </a:p>
          <a:p>
            <a:pPr lvl="2"/>
            <a:r>
              <a:rPr lang="en-US" altLang="en-US"/>
              <a:t>Measure V</a:t>
            </a:r>
            <a:r>
              <a:rPr lang="en-US" altLang="en-US" baseline="-25000"/>
              <a:t>P</a:t>
            </a:r>
            <a:r>
              <a:rPr lang="en-US" altLang="en-US"/>
              <a:t> or V</a:t>
            </a:r>
            <a:r>
              <a:rPr lang="en-US" altLang="en-US" baseline="-25000"/>
              <a:t>P-P </a:t>
            </a:r>
            <a:r>
              <a:rPr lang="en-US" altLang="en-US"/>
              <a:t>using an oscilloscope.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V</a:t>
            </a:r>
            <a:r>
              <a:rPr lang="en-US" altLang="en-US" baseline="-25000"/>
              <a:t>P-P</a:t>
            </a:r>
            <a:r>
              <a:rPr lang="en-US" altLang="en-US"/>
              <a:t> = 2 x V</a:t>
            </a:r>
            <a:r>
              <a:rPr lang="en-US" altLang="en-US" baseline="-25000"/>
              <a:t>P</a:t>
            </a:r>
            <a:r>
              <a:rPr lang="en-US" altLang="en-US"/>
              <a:t> </a:t>
            </a:r>
          </a:p>
          <a:p>
            <a:pPr lvl="2"/>
            <a:r>
              <a:rPr lang="en-US" altLang="en-US"/>
              <a:t>Calculate V</a:t>
            </a:r>
            <a:r>
              <a:rPr lang="en-US" altLang="en-US" baseline="-25000"/>
              <a:t>RMS</a:t>
            </a:r>
            <a:r>
              <a:rPr lang="en-US" altLang="en-US"/>
              <a:t> from V</a:t>
            </a:r>
            <a:r>
              <a:rPr lang="en-US" altLang="en-US" baseline="-25000"/>
              <a:t>P</a:t>
            </a:r>
            <a:r>
              <a:rPr lang="en-US" altLang="en-US"/>
              <a:t>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V</a:t>
            </a:r>
            <a:r>
              <a:rPr lang="en-US" altLang="en-US" baseline="-25000"/>
              <a:t>RMS</a:t>
            </a:r>
            <a:r>
              <a:rPr lang="en-US" altLang="en-US"/>
              <a:t> = 0.707 x V</a:t>
            </a:r>
            <a:r>
              <a:rPr lang="en-US" altLang="en-US" baseline="-25000"/>
              <a:t>P</a:t>
            </a:r>
          </a:p>
          <a:p>
            <a:pPr lvl="2"/>
            <a:r>
              <a:rPr lang="en-US" altLang="en-US"/>
              <a:t>Calculate PEP from V</a:t>
            </a:r>
            <a:r>
              <a:rPr lang="en-US" altLang="en-US" baseline="-25000"/>
              <a:t>RMS</a:t>
            </a:r>
            <a:r>
              <a:rPr lang="en-US" altLang="en-US"/>
              <a:t> and load imdepance.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PEP = V</a:t>
            </a:r>
            <a:r>
              <a:rPr lang="en-US" altLang="en-US" baseline="-25000"/>
              <a:t>RMS</a:t>
            </a:r>
            <a:r>
              <a:rPr lang="en-US" altLang="en-US" baseline="30000"/>
              <a:t>2</a:t>
            </a:r>
            <a:r>
              <a:rPr lang="en-US" altLang="en-US"/>
              <a:t> / R</a:t>
            </a:r>
            <a:r>
              <a:rPr lang="en-US" altLang="en-US" baseline="-25000"/>
              <a:t>load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PEP is equal to the average power if no modulation or if FM-modulated.</a:t>
            </a:r>
          </a:p>
        </p:txBody>
      </p:sp>
      <p:sp>
        <p:nvSpPr>
          <p:cNvPr id="36867" name="Title 1">
            <a:extLst>
              <a:ext uri="{FF2B5EF4-FFF2-40B4-BE49-F238E27FC236}">
                <a16:creationId xmlns:a16="http://schemas.microsoft.com/office/drawing/2014/main" id="{A09B96CA-7610-26A7-04E7-BB2A41552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</a:rPr>
              <a:t>AC Power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5D7536EF-64B2-F30D-BD23-1856BEB5A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G5B06 -- What is the PEP produced by 200 volts peak-to-peak across a 50-ohm dummy load?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2FF79D80-CD22-0655-0AA9-D0708DE8D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687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1.4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100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353.5 watts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400 watts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6F26326F-2345-6910-E429-0BDF381F0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G5B06 -- What is the PEP produced by 200 volts peak-to-peak across a 50-ohm dummy load?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8CEC6139-2C8E-F23E-0507-E026DD48A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6877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1.4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en-US" b="1" dirty="0">
                <a:solidFill>
                  <a:srgbClr val="C00000"/>
                </a:solidFill>
              </a:rPr>
              <a:t>100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353.5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400 watts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DE02C0BC-8245-28A9-FE00-6346849E7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G5B07 -- Which value of an AC signal results in the same power dissipation as a DC voltage of the same value?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1B171359-1B73-6E8A-9BD7-CDFE143D1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068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The peak-to-peak value 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The peak value 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The RMS value 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The reciprocal of the RMS value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E73BBBCF-FBB0-9658-9699-FAE54F83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G5B07 -- Which value of an AC signal results in the same power dissipation as a DC voltage of the same value?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70616D13-51C5-7FBA-DA78-9EB7940C1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0687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The peak-to-peak value 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The peak value 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</a:t>
            </a:r>
            <a:r>
              <a:rPr lang="en-US" b="1" dirty="0">
                <a:solidFill>
                  <a:srgbClr val="C00000"/>
                </a:solidFill>
              </a:rPr>
              <a:t>The RMS value 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The reciprocal of the RMS value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5A54DDA9-2051-8505-E770-F516B3833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G5B08 -- What is the peak-to-peak voltage of a sine wave with an RMS voltage of 120.0 volts?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42E2A799-2B75-1C41-C9F4-5ADE0325C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	84.8 volts 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	169.7 volts 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C.	240.0 volts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339.4 volts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D7F77F6F-2630-FBBE-6913-4AB7C1E30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G5B08 -- What is the peak-to-peak voltage of a sine wave with an RMS voltage of 120.0 volts?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DCE87534-D585-1C8F-7F7E-F4400BBA3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A.	84.8 volts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B.	169.7 volts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C.	240.0 volts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</a:t>
            </a:r>
            <a:r>
              <a:rPr lang="en-US" b="1" dirty="0">
                <a:solidFill>
                  <a:srgbClr val="C00000"/>
                </a:solidFill>
              </a:rPr>
              <a:t>339.4 volts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1E51630C-1837-EC74-5B68-BCD0B86E4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G5B09 -- What is the RMS voltage of a sine wave with a value of 17 volts peak? 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802536FE-6CAE-0F7D-3289-CEF14E10E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525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	8.5 volts 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	12 volts 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C.	24 volts 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34 volts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FB129820-B7D1-9D99-8496-860DBBE1C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G5B09 -- What is the RMS voltage of a sine wave with a value of 17 volts peak? 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41736407-F70A-676F-D54C-50B03146B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5259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A.	8.5 volts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de-DE" b="1" dirty="0">
                <a:solidFill>
                  <a:srgbClr val="C00000"/>
                </a:solidFill>
              </a:rPr>
              <a:t>12 volts </a:t>
            </a:r>
            <a:endParaRPr lang="en-US" b="1" dirty="0">
              <a:solidFill>
                <a:srgbClr val="C00000"/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C.	24 volts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34 volts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32D521BE-4829-00AA-5288-CC41649FE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G5B11 -- What is the ratio of PEP to average power for an unmodulated carrier?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C21FC-84D3-F7E6-8955-44CA78735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A.	.707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B.	1.00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C.	1.414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D.	2.00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4D482DB1-8DC6-AA9E-CAD2-F6F2A5452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G5B11 -- What is the ratio of PEP to average power for an unmodulated carrier?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831AB-C4C3-47D0-99E1-F50ED961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.707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en-US" b="1" dirty="0">
                <a:solidFill>
                  <a:srgbClr val="C00000"/>
                </a:solidFill>
              </a:rPr>
              <a:t>1.00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1.414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2.00</a:t>
            </a: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FAAA8813-84F0-9D78-21A0-82CD8D362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G5B12 -- What is the RMS voltage across a 50-ohm dummy load dissipating 1200 watts?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3C033097-B171-5E54-BB78-3EA37A2BC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	173 volts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	245 volts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C.	346 volts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692 volts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1CA3EEFF-2B6B-973F-3BEE-2D9C9C3E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G5B12 -- What is the RMS voltage across a 50-ohm dummy load dissipating 1200 watts?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2FC0A2E5-99FE-644E-231B-6935AB0AA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A.	173 volts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de-DE" b="1" dirty="0">
                <a:solidFill>
                  <a:srgbClr val="C00000"/>
                </a:solidFill>
              </a:rPr>
              <a:t>245 volts</a:t>
            </a:r>
            <a:endParaRPr lang="en-US" b="1" dirty="0">
              <a:solidFill>
                <a:srgbClr val="C00000"/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C.	346 volts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692 volts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4B42C091-5CF6-6EB5-B7A6-C68D03B76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G5B13 -- What is the output PEP of an unmodulated carrier if the average power is 1060 watts?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EF9C2-65C4-8588-3150-763928682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A.	530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B.	1060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C.	1500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D.	2120 watts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47DC47E5-2085-7267-1785-6E04CAC46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G5B13 -- What is the output PEP of an unmodulated carrier if the average power is 1060 watts?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C0026-40EA-5722-F743-627E6F9B7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530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en-US" b="1" dirty="0">
                <a:solidFill>
                  <a:srgbClr val="C00000"/>
                </a:solidFill>
              </a:rPr>
              <a:t>1060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1500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2120 watts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9AE56394-17ED-4570-D19A-E572AF667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G5B14 -- What is the output PEP of 500 volts peak-to-peak across a 50-ohm load?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BF555-B7CA-BF96-F768-D73B6F57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6115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A.	8.75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B.	625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C.	2500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D.	5000 watts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91446EEB-3C01-4BF1-6E3D-0F3829C0E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G5B14 -- What is the output PEP of 500 volts peak-to-peak across a 50-ohm load?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0585-7BFF-59E3-9084-523AC441F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6115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8.75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en-US" b="1" dirty="0">
                <a:solidFill>
                  <a:srgbClr val="C00000"/>
                </a:solidFill>
              </a:rPr>
              <a:t>625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2500 watts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5000 watts</a:t>
            </a:r>
          </a:p>
          <a:p>
            <a:pPr marL="512763" indent="-512763">
              <a:buFont typeface="Arial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486CF9CD-4F7C-D362-3C55-789C6C8C3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Definitions: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70C0"/>
                </a:solidFill>
              </a:rPr>
              <a:t>Nominal Value </a:t>
            </a:r>
            <a:r>
              <a:rPr lang="en-US" dirty="0"/>
              <a:t>-- Intended value of the component.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70C0"/>
                </a:solidFill>
              </a:rPr>
              <a:t>Tolerance</a:t>
            </a:r>
            <a:r>
              <a:rPr lang="en-US" dirty="0"/>
              <a:t> -- Amount value of the component may vary from the nominal value.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70C0"/>
                </a:solidFill>
              </a:rPr>
              <a:t>Temperature Coefficient </a:t>
            </a:r>
            <a:r>
              <a:rPr lang="en-US" dirty="0"/>
              <a:t>-- Amount &amp; direction value of component changes with changes in temperature.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70C0"/>
                </a:solidFill>
              </a:rPr>
              <a:t>Power/Voltage/Current Rating </a:t>
            </a:r>
            <a:r>
              <a:rPr lang="en-US" dirty="0"/>
              <a:t>-- Maximum power/voltage/current the component will withstand before damage occurs.</a:t>
            </a:r>
          </a:p>
        </p:txBody>
      </p:sp>
      <p:sp>
        <p:nvSpPr>
          <p:cNvPr id="58371" name="Title 1">
            <a:extLst>
              <a:ext uri="{FF2B5EF4-FFF2-40B4-BE49-F238E27FC236}">
                <a16:creationId xmlns:a16="http://schemas.microsoft.com/office/drawing/2014/main" id="{ACC66C59-67D7-DD2B-D26D-D7EA306D5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ontent Placeholder 2">
            <a:extLst>
              <a:ext uri="{FF2B5EF4-FFF2-40B4-BE49-F238E27FC236}">
                <a16:creationId xmlns:a16="http://schemas.microsoft.com/office/drawing/2014/main" id="{6363B0D8-7F6C-F625-564B-BECDE7E3D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Resistance</a:t>
            </a:r>
          </a:p>
          <a:p>
            <a:pPr lvl="2"/>
            <a:r>
              <a:rPr lang="en-US" altLang="en-US"/>
              <a:t>Opposition to the flow of electrons.</a:t>
            </a:r>
          </a:p>
          <a:p>
            <a:pPr lvl="2"/>
            <a:r>
              <a:rPr lang="en-US" altLang="en-US"/>
              <a:t>Converts electrical energy to heat.</a:t>
            </a:r>
          </a:p>
          <a:p>
            <a:pPr lvl="2"/>
            <a:r>
              <a:rPr lang="en-US" altLang="en-US"/>
              <a:t>Unit of measurement = Ohm (</a:t>
            </a:r>
            <a:r>
              <a:rPr lang="el-GR" altLang="en-US"/>
              <a:t>Ω</a:t>
            </a:r>
            <a:r>
              <a:rPr lang="en-US" altLang="en-US"/>
              <a:t>).</a:t>
            </a:r>
          </a:p>
          <a:p>
            <a:pPr lvl="2"/>
            <a:r>
              <a:rPr lang="en-US" altLang="en-US"/>
              <a:t>Symbol used in equations = R.</a:t>
            </a:r>
          </a:p>
          <a:p>
            <a:pPr lvl="2"/>
            <a:r>
              <a:rPr lang="en-US" altLang="en-US"/>
              <a:t>Components designed to provide resistance are called “resistors”.</a:t>
            </a:r>
          </a:p>
        </p:txBody>
      </p:sp>
      <p:sp>
        <p:nvSpPr>
          <p:cNvPr id="59395" name="Title 1">
            <a:extLst>
              <a:ext uri="{FF2B5EF4-FFF2-40B4-BE49-F238E27FC236}">
                <a16:creationId xmlns:a16="http://schemas.microsoft.com/office/drawing/2014/main" id="{C2E2A87F-A9E9-F4D3-AF99-4AA0352AB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AD1F5017-7981-35E0-AF2B-127A1663B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Resistors</a:t>
            </a:r>
          </a:p>
          <a:p>
            <a:pPr lvl="2"/>
            <a:r>
              <a:rPr lang="en-US" altLang="en-US"/>
              <a:t>Resistances range from &lt;1 </a:t>
            </a:r>
            <a:r>
              <a:rPr lang="el-GR" altLang="en-US"/>
              <a:t>Ω</a:t>
            </a:r>
            <a:r>
              <a:rPr lang="en-US" altLang="en-US"/>
              <a:t> to &gt;10 M</a:t>
            </a:r>
            <a:r>
              <a:rPr lang="el-GR" altLang="en-US"/>
              <a:t>Ω</a:t>
            </a: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r>
              <a:rPr lang="el-GR" altLang="en-US"/>
              <a:t>Ω</a:t>
            </a:r>
            <a:r>
              <a:rPr lang="en-US" altLang="en-US"/>
              <a:t> = ohms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k</a:t>
            </a:r>
            <a:r>
              <a:rPr lang="el-GR" altLang="en-US"/>
              <a:t>Ω</a:t>
            </a:r>
            <a:r>
              <a:rPr lang="en-US" altLang="en-US"/>
              <a:t> = kilohms (10</a:t>
            </a:r>
            <a:r>
              <a:rPr lang="en-US" altLang="en-US" baseline="30000"/>
              <a:t>3</a:t>
            </a:r>
            <a:r>
              <a:rPr lang="en-US" altLang="en-US"/>
              <a:t> ohms)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</a:t>
            </a:r>
            <a:r>
              <a:rPr lang="el-GR" altLang="en-US"/>
              <a:t>Ω</a:t>
            </a:r>
            <a:r>
              <a:rPr lang="en-US" altLang="en-US"/>
              <a:t> = megohms (10</a:t>
            </a:r>
            <a:r>
              <a:rPr lang="en-US" altLang="en-US" baseline="30000"/>
              <a:t>6</a:t>
            </a:r>
            <a:r>
              <a:rPr lang="en-US" altLang="en-US"/>
              <a:t> ohms)</a:t>
            </a:r>
          </a:p>
          <a:p>
            <a:pPr lvl="2"/>
            <a:r>
              <a:rPr lang="en-US" altLang="en-US"/>
              <a:t>Tolerances of 0.1% to 20%.</a:t>
            </a:r>
          </a:p>
          <a:p>
            <a:pPr lvl="2"/>
            <a:r>
              <a:rPr lang="en-US" altLang="en-US"/>
              <a:t>Temperature coefficients can be positive or negative depending on material.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Positive = Value increases as temperature increases.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Negative = Value decreases as temperature increases.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60419" name="Title 1">
            <a:extLst>
              <a:ext uri="{FF2B5EF4-FFF2-40B4-BE49-F238E27FC236}">
                <a16:creationId xmlns:a16="http://schemas.microsoft.com/office/drawing/2014/main" id="{67CB0EC3-34D9-FE85-483C-E709904FA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80548F3B-78BC-DB67-1CBC-0E7AAA884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Resistances range from &lt;1 </a:t>
            </a:r>
            <a:r>
              <a:rPr lang="el-GR" altLang="en-US"/>
              <a:t>Ω</a:t>
            </a:r>
            <a:r>
              <a:rPr lang="en-US" altLang="en-US"/>
              <a:t> to &gt;20 M</a:t>
            </a:r>
            <a:r>
              <a:rPr lang="el-GR" altLang="en-US"/>
              <a:t>Ω</a:t>
            </a:r>
            <a:endParaRPr lang="en-US" altLang="en-US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Values often indicated by colored bands on body.</a:t>
            </a:r>
          </a:p>
        </p:txBody>
      </p:sp>
      <p:sp>
        <p:nvSpPr>
          <p:cNvPr id="61443" name="Title 1">
            <a:extLst>
              <a:ext uri="{FF2B5EF4-FFF2-40B4-BE49-F238E27FC236}">
                <a16:creationId xmlns:a16="http://schemas.microsoft.com/office/drawing/2014/main" id="{74D7A551-11B8-F055-7DD9-56C39C3A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1444" name="Picture 5" descr="C:\Users\Ray\Pictures\Resistor.jpg">
            <a:extLst>
              <a:ext uri="{FF2B5EF4-FFF2-40B4-BE49-F238E27FC236}">
                <a16:creationId xmlns:a16="http://schemas.microsoft.com/office/drawing/2014/main" id="{C1414A48-E0D0-9B66-3593-864842436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32238"/>
            <a:ext cx="3292475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3" descr="C:\Users\Ray\Pictures\500px-Resistor_symbol_America_svg.png">
            <a:extLst>
              <a:ext uri="{FF2B5EF4-FFF2-40B4-BE49-F238E27FC236}">
                <a16:creationId xmlns:a16="http://schemas.microsoft.com/office/drawing/2014/main" id="{B4C1AA23-DDCA-6CEB-7626-3C466FFB1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32238"/>
            <a:ext cx="3086100" cy="2468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3CCF7D44-3D43-63EF-2C3E-D850D4D11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2467" name="Picture 2" descr="C:\Users\Ray\Pictures\resistor-color-code.png">
            <a:extLst>
              <a:ext uri="{FF2B5EF4-FFF2-40B4-BE49-F238E27FC236}">
                <a16:creationId xmlns:a16="http://schemas.microsoft.com/office/drawing/2014/main" id="{2D000D6A-BAB8-F5D3-2604-BF082CE26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0"/>
            <a:ext cx="4267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74EB357-F86F-3CF0-1144-D13B147D6B4C}"/>
              </a:ext>
            </a:extLst>
          </p:cNvPr>
          <p:cNvGraphicFramePr>
            <a:graphicFrameLocks noGrp="1"/>
          </p:cNvGraphicFramePr>
          <p:nvPr/>
        </p:nvGraphicFramePr>
        <p:xfrm>
          <a:off x="5791200" y="1752600"/>
          <a:ext cx="2819400" cy="4694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Color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Value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Silver*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0.01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Gold*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0.1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Black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Brown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Red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Orange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Yellow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Green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Blue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Violet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Gray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White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303">
                <a:tc gridSpan="2">
                  <a:txBody>
                    <a:bodyPr/>
                    <a:lstStyle/>
                    <a:p>
                      <a:r>
                        <a:rPr lang="en-US" sz="1600" dirty="0"/>
                        <a:t>* Tolerance &amp; multiplier only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389E9696-D1C5-3912-B03E-452E0137B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754563" cy="4754563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 types</a:t>
            </a:r>
          </a:p>
          <a:p>
            <a:pPr lvl="2"/>
            <a:r>
              <a:rPr lang="en-US" altLang="en-US"/>
              <a:t>Carbon composition.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&lt;1 </a:t>
            </a:r>
            <a:r>
              <a:rPr lang="el-GR" altLang="en-US"/>
              <a:t>Ω</a:t>
            </a:r>
            <a:r>
              <a:rPr lang="en-US" altLang="en-US"/>
              <a:t> to 22 M</a:t>
            </a:r>
            <a:r>
              <a:rPr lang="el-GR" altLang="en-US"/>
              <a:t>Ω</a:t>
            </a:r>
            <a:r>
              <a:rPr lang="en-US" altLang="en-US"/>
              <a:t>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1/8 to 2 Watts.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Tolerance 5%, 10%, &amp; 20%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Poor temperature stability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Along with wirewound, oldest technology.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Not commonly used after 1970.</a:t>
            </a:r>
          </a:p>
        </p:txBody>
      </p:sp>
      <p:sp>
        <p:nvSpPr>
          <p:cNvPr id="63491" name="Title 1">
            <a:extLst>
              <a:ext uri="{FF2B5EF4-FFF2-40B4-BE49-F238E27FC236}">
                <a16:creationId xmlns:a16="http://schemas.microsoft.com/office/drawing/2014/main" id="{B6EA296C-EB19-6A0E-11D4-7A2F6CBDD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3492" name="Picture 4" descr="C:\Users\Ray\Pictures\OF393JE.jpg">
            <a:extLst>
              <a:ext uri="{FF2B5EF4-FFF2-40B4-BE49-F238E27FC236}">
                <a16:creationId xmlns:a16="http://schemas.microsoft.com/office/drawing/2014/main" id="{BBA64A3F-9B90-E073-4EFE-9E1A3C4A8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004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>
            <a:extLst>
              <a:ext uri="{FF2B5EF4-FFF2-40B4-BE49-F238E27FC236}">
                <a16:creationId xmlns:a16="http://schemas.microsoft.com/office/drawing/2014/main" id="{4DA25039-8C4B-AFD4-5433-70E03BCF3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754563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 types</a:t>
            </a:r>
          </a:p>
          <a:p>
            <a:pPr lvl="2"/>
            <a:r>
              <a:rPr lang="en-US" altLang="en-US"/>
              <a:t>Carbon film.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1 </a:t>
            </a:r>
            <a:r>
              <a:rPr lang="el-GR" altLang="en-US"/>
              <a:t>Ω</a:t>
            </a:r>
            <a:r>
              <a:rPr lang="en-US" altLang="en-US"/>
              <a:t> to 10 M</a:t>
            </a:r>
            <a:r>
              <a:rPr lang="el-GR" altLang="en-US"/>
              <a:t>Ω</a:t>
            </a:r>
            <a:r>
              <a:rPr lang="en-US" altLang="en-US"/>
              <a:t>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1/8 to 5 Watts.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Wide operating temperature range.</a:t>
            </a:r>
          </a:p>
        </p:txBody>
      </p:sp>
      <p:sp>
        <p:nvSpPr>
          <p:cNvPr id="64515" name="Title 1">
            <a:extLst>
              <a:ext uri="{FF2B5EF4-FFF2-40B4-BE49-F238E27FC236}">
                <a16:creationId xmlns:a16="http://schemas.microsoft.com/office/drawing/2014/main" id="{08330202-8173-1CC6-F177-59949F329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4516" name="Picture 2" descr="C:\Users\Ray\Pictures\3520_0.jpg">
            <a:extLst>
              <a:ext uri="{FF2B5EF4-FFF2-40B4-BE49-F238E27FC236}">
                <a16:creationId xmlns:a16="http://schemas.microsoft.com/office/drawing/2014/main" id="{FBCD33C7-9E86-B214-2066-E7BDC612B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004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550293EE-A837-89E0-CB2A-288C52D94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754563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 types</a:t>
            </a:r>
          </a:p>
          <a:p>
            <a:pPr lvl="2"/>
            <a:r>
              <a:rPr lang="en-US" altLang="en-US"/>
              <a:t>Metal Film.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&lt;1 </a:t>
            </a:r>
            <a:r>
              <a:rPr lang="el-GR" altLang="en-US"/>
              <a:t>Ω</a:t>
            </a:r>
            <a:r>
              <a:rPr lang="en-US" altLang="en-US"/>
              <a:t> to &gt;10 M</a:t>
            </a:r>
            <a:r>
              <a:rPr lang="el-GR" altLang="en-US"/>
              <a:t>Ω</a:t>
            </a:r>
            <a:r>
              <a:rPr lang="en-US" altLang="en-US"/>
              <a:t>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1/8 to 2 Watts.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Tolerance 0.1%, 1%, &amp; 2%.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Good temperature stability.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Low noise.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Most commonly used today.</a:t>
            </a:r>
          </a:p>
        </p:txBody>
      </p:sp>
      <p:sp>
        <p:nvSpPr>
          <p:cNvPr id="65539" name="Title 1">
            <a:extLst>
              <a:ext uri="{FF2B5EF4-FFF2-40B4-BE49-F238E27FC236}">
                <a16:creationId xmlns:a16="http://schemas.microsoft.com/office/drawing/2014/main" id="{B1CD4EEC-DBEF-B776-8502-AAB7ECD2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5540" name="Picture 2" descr="C:\Users\Ray\Pictures\22_Ohm_1W4_Metal_Film_Resistor_001953.jpg">
            <a:extLst>
              <a:ext uri="{FF2B5EF4-FFF2-40B4-BE49-F238E27FC236}">
                <a16:creationId xmlns:a16="http://schemas.microsoft.com/office/drawing/2014/main" id="{729A55B1-213F-F24B-99EE-61051F832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00400"/>
            <a:ext cx="31559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ontent Placeholder 2">
            <a:extLst>
              <a:ext uri="{FF2B5EF4-FFF2-40B4-BE49-F238E27FC236}">
                <a16:creationId xmlns:a16="http://schemas.microsoft.com/office/drawing/2014/main" id="{F48C4E8B-8CAF-61F9-453A-39AD375C0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754563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 types</a:t>
            </a:r>
          </a:p>
          <a:p>
            <a:pPr lvl="2"/>
            <a:r>
              <a:rPr lang="en-US" altLang="en-US"/>
              <a:t>Metal-oxide film.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Similar to metal film.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Higher operating temperatures.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Higher temperature stability.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Low stray inductance.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Good for RF circuits.</a:t>
            </a:r>
          </a:p>
        </p:txBody>
      </p:sp>
      <p:sp>
        <p:nvSpPr>
          <p:cNvPr id="66563" name="Title 1">
            <a:extLst>
              <a:ext uri="{FF2B5EF4-FFF2-40B4-BE49-F238E27FC236}">
                <a16:creationId xmlns:a16="http://schemas.microsoft.com/office/drawing/2014/main" id="{2DDD2C81-8EB4-41C9-76A3-4D38FBBA0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6564" name="Picture 2" descr="C:\Users\Ray\Pictures\RSF100JB-0R56.jpg">
            <a:extLst>
              <a:ext uri="{FF2B5EF4-FFF2-40B4-BE49-F238E27FC236}">
                <a16:creationId xmlns:a16="http://schemas.microsoft.com/office/drawing/2014/main" id="{FA8EC66A-B346-3490-40DD-02B25F727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004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ontent Placeholder 2">
            <a:extLst>
              <a:ext uri="{FF2B5EF4-FFF2-40B4-BE49-F238E27FC236}">
                <a16:creationId xmlns:a16="http://schemas.microsoft.com/office/drawing/2014/main" id="{9E6852E7-CE42-AE1F-DAA2-231F071C0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953000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 types</a:t>
            </a:r>
          </a:p>
          <a:p>
            <a:pPr lvl="2"/>
            <a:r>
              <a:rPr lang="en-US" altLang="en-US"/>
              <a:t>Wirewound.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 power.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Up to 200 Watts or more.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 inductance – not good for RF circuits.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May have metal case for attaching to a heat sink.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May be tapped to adjust value.</a:t>
            </a:r>
          </a:p>
        </p:txBody>
      </p:sp>
      <p:sp>
        <p:nvSpPr>
          <p:cNvPr id="67587" name="Title 1">
            <a:extLst>
              <a:ext uri="{FF2B5EF4-FFF2-40B4-BE49-F238E27FC236}">
                <a16:creationId xmlns:a16="http://schemas.microsoft.com/office/drawing/2014/main" id="{CCC8A227-A85A-8D08-123A-F7FA8E974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7588" name="Picture 2" descr="C:\Users\Ray\Pictures\pdm25w%200r1.jpg">
            <a:extLst>
              <a:ext uri="{FF2B5EF4-FFF2-40B4-BE49-F238E27FC236}">
                <a16:creationId xmlns:a16="http://schemas.microsoft.com/office/drawing/2014/main" id="{E61A9EDB-0BBA-69C8-8832-FB148E7A2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92475"/>
            <a:ext cx="1951038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4" descr="C:\Users\Ray\Pictures\L25J5R0E.jpg">
            <a:extLst>
              <a:ext uri="{FF2B5EF4-FFF2-40B4-BE49-F238E27FC236}">
                <a16:creationId xmlns:a16="http://schemas.microsoft.com/office/drawing/2014/main" id="{F06C5976-26E6-08F3-2030-674A78455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92475"/>
            <a:ext cx="1463675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5" descr="C:\Users\Ray\Pictures\BLEEDER-RESISTANCE.jpg">
            <a:extLst>
              <a:ext uri="{FF2B5EF4-FFF2-40B4-BE49-F238E27FC236}">
                <a16:creationId xmlns:a16="http://schemas.microsoft.com/office/drawing/2014/main" id="{275DF40D-E0F4-9274-90C2-88F0A88A3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46638"/>
            <a:ext cx="3475038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Content Placeholder 2">
            <a:extLst>
              <a:ext uri="{FF2B5EF4-FFF2-40B4-BE49-F238E27FC236}">
                <a16:creationId xmlns:a16="http://schemas.microsoft.com/office/drawing/2014/main" id="{0FFE134D-99B3-39A9-BAD9-9FFDBA64A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5181600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 types</a:t>
            </a:r>
          </a:p>
          <a:p>
            <a:pPr lvl="2"/>
            <a:r>
              <a:rPr lang="en-US" altLang="en-US"/>
              <a:t>Thermistor.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Special type of resistor with precisely known temperature coefficient.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Both positive (PTC) &amp; negative (NTC) temperature coefficients are available.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Used for temperature sensing.</a:t>
            </a:r>
          </a:p>
        </p:txBody>
      </p:sp>
      <p:sp>
        <p:nvSpPr>
          <p:cNvPr id="68611" name="Title 1">
            <a:extLst>
              <a:ext uri="{FF2B5EF4-FFF2-40B4-BE49-F238E27FC236}">
                <a16:creationId xmlns:a16="http://schemas.microsoft.com/office/drawing/2014/main" id="{9498D1FF-2C57-CBF8-7065-B11DE0DA9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8612" name="Picture 2" descr="C:\Users\Ray\Pictures\ntc-thermistor-489047.jpg">
            <a:extLst>
              <a:ext uri="{FF2B5EF4-FFF2-40B4-BE49-F238E27FC236}">
                <a16:creationId xmlns:a16="http://schemas.microsoft.com/office/drawing/2014/main" id="{F617A15A-0D10-7D83-81F3-D860FE9AF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2743200"/>
            <a:ext cx="32004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26563978-2DF0-5B78-DDA8-DB0A1672A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 types</a:t>
            </a:r>
          </a:p>
          <a:p>
            <a:pPr lvl="2"/>
            <a:r>
              <a:rPr lang="en-US" altLang="en-US"/>
              <a:t>Variable Resistors.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Potentiometers.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Rheostats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Materials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Graphite.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Cermet.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Wirewound.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Taper.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Linear.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Semi-Log.</a:t>
            </a:r>
          </a:p>
        </p:txBody>
      </p:sp>
      <p:sp>
        <p:nvSpPr>
          <p:cNvPr id="69635" name="Title 1">
            <a:extLst>
              <a:ext uri="{FF2B5EF4-FFF2-40B4-BE49-F238E27FC236}">
                <a16:creationId xmlns:a16="http://schemas.microsoft.com/office/drawing/2014/main" id="{5628984C-ED5F-3C0D-1C87-D873ED522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69636" name="Picture 4" descr="C:\Users\Ray\Pictures\410px-Potentiometer.jpg">
            <a:extLst>
              <a:ext uri="{FF2B5EF4-FFF2-40B4-BE49-F238E27FC236}">
                <a16:creationId xmlns:a16="http://schemas.microsoft.com/office/drawing/2014/main" id="{AE3752FD-A0FE-9B69-D3BB-C72B3652A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5029200"/>
            <a:ext cx="1646237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5" descr="C:\Users\Ray\Pictures\Rheostat_resistor.jpg">
            <a:extLst>
              <a:ext uri="{FF2B5EF4-FFF2-40B4-BE49-F238E27FC236}">
                <a16:creationId xmlns:a16="http://schemas.microsoft.com/office/drawing/2014/main" id="{7C3E11B4-1631-7BC3-294F-27E7CEEDA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4937125"/>
            <a:ext cx="256063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6" descr="C:\Users\Ray\Pictures\569px-PCB_variable_resistors.jpg">
            <a:extLst>
              <a:ext uri="{FF2B5EF4-FFF2-40B4-BE49-F238E27FC236}">
                <a16:creationId xmlns:a16="http://schemas.microsoft.com/office/drawing/2014/main" id="{F2F577DE-CB1C-6765-7C8F-77B53BE2A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925763"/>
            <a:ext cx="2560637" cy="19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9" descr="C:\Users\Ray\Pictures\500px-Potentiometer_symbol_svg.png">
            <a:extLst>
              <a:ext uri="{FF2B5EF4-FFF2-40B4-BE49-F238E27FC236}">
                <a16:creationId xmlns:a16="http://schemas.microsoft.com/office/drawing/2014/main" id="{49C138DB-54BB-7805-E57F-1E06B5CDD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2925763"/>
            <a:ext cx="1646237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10" descr="C:\Users\Ray\Pictures\12236149761059698638rsamurti_RSA_IEC_Variable_Resistor_Symbol-1_svg_med.png">
            <a:extLst>
              <a:ext uri="{FF2B5EF4-FFF2-40B4-BE49-F238E27FC236}">
                <a16:creationId xmlns:a16="http://schemas.microsoft.com/office/drawing/2014/main" id="{CA31A29F-30F5-213A-95CE-13CC56188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3840163"/>
            <a:ext cx="1646237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Content Placeholder 2">
            <a:extLst>
              <a:ext uri="{FF2B5EF4-FFF2-40B4-BE49-F238E27FC236}">
                <a16:creationId xmlns:a16="http://schemas.microsoft.com/office/drawing/2014/main" id="{90D9139F-E0B3-1A1C-2E3B-8BC6DA29C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Resistors &amp; 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Parasitic inductance.</a:t>
            </a:r>
          </a:p>
          <a:p>
            <a:pPr lvl="2"/>
            <a:r>
              <a:rPr lang="en-US" altLang="en-US"/>
              <a:t>Parasitic inductance changes characteristics of resistor at high frequencies.</a:t>
            </a:r>
          </a:p>
          <a:p>
            <a:pPr lvl="2"/>
            <a:r>
              <a:rPr lang="en-US" altLang="en-US"/>
              <a:t>Use low-inductance resistors in RF circuits.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Carbon composition.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Carbon film.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Metal film.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Metal-oxide film.</a:t>
            </a:r>
          </a:p>
          <a:p>
            <a:pPr lvl="2"/>
            <a:r>
              <a:rPr lang="en-US" altLang="en-US"/>
              <a:t>Avoid high-inductance resistors.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Wirewound.</a:t>
            </a:r>
          </a:p>
        </p:txBody>
      </p:sp>
      <p:sp>
        <p:nvSpPr>
          <p:cNvPr id="70659" name="Title 1">
            <a:extLst>
              <a:ext uri="{FF2B5EF4-FFF2-40B4-BE49-F238E27FC236}">
                <a16:creationId xmlns:a16="http://schemas.microsoft.com/office/drawing/2014/main" id="{F96CFE7C-2C92-CB95-5481-12EF34D4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ontent Placeholder 2">
            <a:extLst>
              <a:ext uri="{FF2B5EF4-FFF2-40B4-BE49-F238E27FC236}">
                <a16:creationId xmlns:a16="http://schemas.microsoft.com/office/drawing/2014/main" id="{EEB053C7-60B5-AF14-C185-641B414A7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6096000" cy="4724400"/>
          </a:xfrm>
        </p:spPr>
        <p:txBody>
          <a:bodyPr/>
          <a:lstStyle/>
          <a:p>
            <a:r>
              <a:rPr lang="en-US" altLang="en-US"/>
              <a:t>Inductors &amp; Inductance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Inductance.</a:t>
            </a:r>
          </a:p>
          <a:p>
            <a:pPr lvl="2"/>
            <a:r>
              <a:rPr lang="en-US" altLang="en-US"/>
              <a:t>Ability to store energy in a magnetic field.</a:t>
            </a:r>
          </a:p>
          <a:p>
            <a:pPr lvl="2"/>
            <a:r>
              <a:rPr lang="en-US" altLang="en-US"/>
              <a:t>Opposes a change in current flow.</a:t>
            </a:r>
          </a:p>
          <a:p>
            <a:pPr lvl="2"/>
            <a:r>
              <a:rPr lang="en-US" altLang="en-US"/>
              <a:t>Unit of Measurement = Henry (H)</a:t>
            </a:r>
          </a:p>
          <a:p>
            <a:pPr lvl="2"/>
            <a:r>
              <a:rPr lang="en-US" altLang="en-US"/>
              <a:t>Symbol used in equations = L.</a:t>
            </a:r>
          </a:p>
          <a:p>
            <a:pPr lvl="2"/>
            <a:r>
              <a:rPr lang="en-US" altLang="en-US"/>
              <a:t>Components designed to provide inductance are called “inductors” or “coils”.</a:t>
            </a:r>
          </a:p>
        </p:txBody>
      </p:sp>
      <p:sp>
        <p:nvSpPr>
          <p:cNvPr id="71683" name="Title 1">
            <a:extLst>
              <a:ext uri="{FF2B5EF4-FFF2-40B4-BE49-F238E27FC236}">
                <a16:creationId xmlns:a16="http://schemas.microsoft.com/office/drawing/2014/main" id="{D191E336-8119-20E0-A3BD-841E8F46F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71684" name="Picture 5" descr="C:\Users\Ray\Pictures\ind1 - Copy.gif">
            <a:extLst>
              <a:ext uri="{FF2B5EF4-FFF2-40B4-BE49-F238E27FC236}">
                <a16:creationId xmlns:a16="http://schemas.microsoft.com/office/drawing/2014/main" id="{EC25FE63-B640-3D13-6062-81DC4E564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925" y="2193925"/>
            <a:ext cx="1971675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Content Placeholder 2">
            <a:extLst>
              <a:ext uri="{FF2B5EF4-FFF2-40B4-BE49-F238E27FC236}">
                <a16:creationId xmlns:a16="http://schemas.microsoft.com/office/drawing/2014/main" id="{98C911AB-7D67-3DA2-03B5-1EEC46210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6248400" cy="4724400"/>
          </a:xfrm>
        </p:spPr>
        <p:txBody>
          <a:bodyPr/>
          <a:lstStyle/>
          <a:p>
            <a:r>
              <a:rPr lang="en-US" altLang="en-US"/>
              <a:t>Inductors &amp; Inductance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Inductors.</a:t>
            </a:r>
          </a:p>
          <a:p>
            <a:pPr lvl="2"/>
            <a:r>
              <a:rPr lang="en-US" altLang="en-US"/>
              <a:t>Inductances range from &lt;1 </a:t>
            </a:r>
            <a:r>
              <a:rPr lang="el-GR" altLang="en-US"/>
              <a:t>μ</a:t>
            </a:r>
            <a:r>
              <a:rPr lang="en-US" altLang="en-US"/>
              <a:t>H to &gt;1 H.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 = henries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mH = millihenries (10</a:t>
            </a:r>
            <a:r>
              <a:rPr lang="en-US" altLang="en-US" baseline="30000"/>
              <a:t>-3</a:t>
            </a:r>
            <a:r>
              <a:rPr lang="en-US" altLang="en-US"/>
              <a:t> henries)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l-GR" altLang="en-US"/>
              <a:t>μ</a:t>
            </a:r>
            <a:r>
              <a:rPr lang="en-US" altLang="en-US"/>
              <a:t>H = microhenries (10</a:t>
            </a:r>
            <a:r>
              <a:rPr lang="en-US" altLang="en-US" baseline="30000"/>
              <a:t>-6</a:t>
            </a:r>
            <a:r>
              <a:rPr lang="en-US" altLang="en-US"/>
              <a:t> henries)</a:t>
            </a:r>
          </a:p>
          <a:p>
            <a:pPr lvl="2"/>
            <a:endParaRPr lang="en-US" altLang="en-US"/>
          </a:p>
        </p:txBody>
      </p:sp>
      <p:sp>
        <p:nvSpPr>
          <p:cNvPr id="72707" name="Title 1">
            <a:extLst>
              <a:ext uri="{FF2B5EF4-FFF2-40B4-BE49-F238E27FC236}">
                <a16:creationId xmlns:a16="http://schemas.microsoft.com/office/drawing/2014/main" id="{452C5D6F-0DE7-3201-5408-31ACD824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72708" name="Picture 2" descr="C:\Users\Ray\Pictures\541px-Electronic_component_inductors.jpg">
            <a:extLst>
              <a:ext uri="{FF2B5EF4-FFF2-40B4-BE49-F238E27FC236}">
                <a16:creationId xmlns:a16="http://schemas.microsoft.com/office/drawing/2014/main" id="{4421C0D4-C7EC-0A82-EB76-E01785F2E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724400"/>
            <a:ext cx="20605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 descr="C:\Users\Ray\Pictures\159T.jpg">
            <a:extLst>
              <a:ext uri="{FF2B5EF4-FFF2-40B4-BE49-F238E27FC236}">
                <a16:creationId xmlns:a16="http://schemas.microsoft.com/office/drawing/2014/main" id="{28200C2D-7F8A-1E6A-F943-50C454F2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4724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7" descr="C:\Dropbox\Ray\Documents\Amateur Radio\Wabash Valley Amateur Radio Assn\License Class Materials\Amateur Extra\PowerPoint Slides\Images\Used\coils.jpg">
            <a:extLst>
              <a:ext uri="{FF2B5EF4-FFF2-40B4-BE49-F238E27FC236}">
                <a16:creationId xmlns:a16="http://schemas.microsoft.com/office/drawing/2014/main" id="{0C9BA0A2-1761-3611-C8EC-4DE4A32A8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724400"/>
            <a:ext cx="26495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Content Placeholder 2">
            <a:extLst>
              <a:ext uri="{FF2B5EF4-FFF2-40B4-BE49-F238E27FC236}">
                <a16:creationId xmlns:a16="http://schemas.microsoft.com/office/drawing/2014/main" id="{8A739B94-2F7C-67E3-1EB0-53DF76BE5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Inductors &amp; Inductance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Inductors.</a:t>
            </a:r>
          </a:p>
          <a:p>
            <a:pPr lvl="2"/>
            <a:r>
              <a:rPr lang="en-US" altLang="en-US"/>
              <a:t>Different shapes.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Solenoidal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Toroidal.</a:t>
            </a:r>
          </a:p>
          <a:p>
            <a:pPr lvl="2"/>
            <a:endParaRPr lang="en-US" altLang="en-US"/>
          </a:p>
        </p:txBody>
      </p:sp>
      <p:sp>
        <p:nvSpPr>
          <p:cNvPr id="73731" name="Title 1">
            <a:extLst>
              <a:ext uri="{FF2B5EF4-FFF2-40B4-BE49-F238E27FC236}">
                <a16:creationId xmlns:a16="http://schemas.microsoft.com/office/drawing/2014/main" id="{814D2606-29D0-FACC-93CF-C8D5C359C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73732" name="Picture 7" descr="C:\Dropbox\Ray\Documents\Amateur Radio\Wabash Valley Amateur Radio Assn\License Class Materials\Amateur Extra\PowerPoint Slides\Images\Used\387090.jpg">
            <a:extLst>
              <a:ext uri="{FF2B5EF4-FFF2-40B4-BE49-F238E27FC236}">
                <a16:creationId xmlns:a16="http://schemas.microsoft.com/office/drawing/2014/main" id="{9A2DB7D2-6BB2-6607-3FE0-C3773485E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022725"/>
            <a:ext cx="1828800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8">
            <a:extLst>
              <a:ext uri="{FF2B5EF4-FFF2-40B4-BE49-F238E27FC236}">
                <a16:creationId xmlns:a16="http://schemas.microsoft.com/office/drawing/2014/main" id="{C3ACC272-A32B-DD88-9BE9-3E7BC99A5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920875"/>
            <a:ext cx="1828800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id="{E77FD085-567A-625F-5C42-027FEDA6D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Inductors &amp; Inductance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Inductors.</a:t>
            </a:r>
          </a:p>
          <a:p>
            <a:pPr lvl="2"/>
            <a:r>
              <a:rPr lang="en-US" altLang="en-US"/>
              <a:t>Different core materials.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Laminated iron.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Used in high-inductance, low-frequency applications such as power supply filter chokes.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Powdered iron or ferrite.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Used in medium-inductance applications.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Air.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Used in low-inductance, high-frequency applications such as transmitting coils.</a:t>
            </a:r>
          </a:p>
        </p:txBody>
      </p:sp>
      <p:sp>
        <p:nvSpPr>
          <p:cNvPr id="74755" name="Title 1">
            <a:extLst>
              <a:ext uri="{FF2B5EF4-FFF2-40B4-BE49-F238E27FC236}">
                <a16:creationId xmlns:a16="http://schemas.microsoft.com/office/drawing/2014/main" id="{40F2E449-C4B3-AEDF-DC56-9538CC208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ontent Placeholder 2">
            <a:extLst>
              <a:ext uri="{FF2B5EF4-FFF2-40B4-BE49-F238E27FC236}">
                <a16:creationId xmlns:a16="http://schemas.microsoft.com/office/drawing/2014/main" id="{674D18E9-DCAA-817F-923B-FC7EEA606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Inductors &amp; Inductance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Inductors.</a:t>
            </a:r>
          </a:p>
          <a:p>
            <a:pPr lvl="2"/>
            <a:r>
              <a:rPr lang="en-US" altLang="en-US"/>
              <a:t>Mutual inductance.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If  the magnetic field from one inductor extends to another inductor, then the current flowing in the 1</a:t>
            </a:r>
            <a:r>
              <a:rPr lang="en-US" altLang="en-US" baseline="30000"/>
              <a:t>st</a:t>
            </a:r>
            <a:r>
              <a:rPr lang="en-US" altLang="en-US"/>
              <a:t> inductor will effect the current flowing in the 2</a:t>
            </a:r>
            <a:r>
              <a:rPr lang="en-US" altLang="en-US" baseline="30000"/>
              <a:t>nd</a:t>
            </a:r>
            <a:r>
              <a:rPr lang="en-US" altLang="en-US"/>
              <a:t> inductor.  This is called mutual inductance or transformer action.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Usually undesirable.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Minimizing mutual inductance.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Shield with magnetic material.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Place solenoidal coils at right angles to one another.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Use toroidal cores.</a:t>
            </a:r>
          </a:p>
          <a:p>
            <a:pPr lvl="4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75779" name="Title 1">
            <a:extLst>
              <a:ext uri="{FF2B5EF4-FFF2-40B4-BE49-F238E27FC236}">
                <a16:creationId xmlns:a16="http://schemas.microsoft.com/office/drawing/2014/main" id="{209D0D72-973D-DC67-D79E-45BB56722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2">
            <a:extLst>
              <a:ext uri="{FF2B5EF4-FFF2-40B4-BE49-F238E27FC236}">
                <a16:creationId xmlns:a16="http://schemas.microsoft.com/office/drawing/2014/main" id="{3CA1F3D8-B0A3-A57F-AFBF-2BBDA5A85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Inductors &amp; Inductance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Inductors.</a:t>
            </a:r>
          </a:p>
          <a:p>
            <a:pPr lvl="2"/>
            <a:r>
              <a:rPr lang="en-US" altLang="en-US"/>
              <a:t>At high frequencies, inter-turn capacitance can become significant.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Inductor can become self-resonant.</a:t>
            </a:r>
          </a:p>
          <a:p>
            <a:pPr lvl="4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76803" name="Title 1">
            <a:extLst>
              <a:ext uri="{FF2B5EF4-FFF2-40B4-BE49-F238E27FC236}">
                <a16:creationId xmlns:a16="http://schemas.microsoft.com/office/drawing/2014/main" id="{26E2D1C7-27E4-C94E-C90C-915B3B53E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Content Placeholder 2">
            <a:extLst>
              <a:ext uri="{FF2B5EF4-FFF2-40B4-BE49-F238E27FC236}">
                <a16:creationId xmlns:a16="http://schemas.microsoft.com/office/drawing/2014/main" id="{A44D2054-B1F2-DC01-F1EF-558EC6A07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Capacitance</a:t>
            </a:r>
          </a:p>
          <a:p>
            <a:pPr lvl="2"/>
            <a:r>
              <a:rPr lang="en-US" altLang="en-US"/>
              <a:t>Ability to store energy in an electric field.</a:t>
            </a:r>
          </a:p>
          <a:p>
            <a:pPr lvl="2"/>
            <a:r>
              <a:rPr lang="en-US" altLang="en-US"/>
              <a:t>Opposes a change in voltage.</a:t>
            </a:r>
          </a:p>
          <a:p>
            <a:pPr lvl="2"/>
            <a:r>
              <a:rPr lang="en-US" altLang="en-US"/>
              <a:t>Unit of Measurement = Farad (F).</a:t>
            </a:r>
          </a:p>
          <a:p>
            <a:pPr lvl="2"/>
            <a:r>
              <a:rPr lang="en-US" altLang="en-US"/>
              <a:t>Symbol used in equations = C.</a:t>
            </a:r>
          </a:p>
          <a:p>
            <a:pPr lvl="2"/>
            <a:r>
              <a:rPr lang="en-US" altLang="en-US"/>
              <a:t>Components designed to provide capacitance are called “capacitors” or “condensers”.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77827" name="Title 1">
            <a:extLst>
              <a:ext uri="{FF2B5EF4-FFF2-40B4-BE49-F238E27FC236}">
                <a16:creationId xmlns:a16="http://schemas.microsoft.com/office/drawing/2014/main" id="{77CD88EA-56B8-8B3E-901B-33554DD6C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Box 11">
            <a:extLst>
              <a:ext uri="{FF2B5EF4-FFF2-40B4-BE49-F238E27FC236}">
                <a16:creationId xmlns:a16="http://schemas.microsoft.com/office/drawing/2014/main" id="{E7152482-33AE-8820-70A3-3A932164B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953000"/>
            <a:ext cx="59436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8851" name="Content Placeholder 2">
            <a:extLst>
              <a:ext uri="{FF2B5EF4-FFF2-40B4-BE49-F238E27FC236}">
                <a16:creationId xmlns:a16="http://schemas.microsoft.com/office/drawing/2014/main" id="{454CC17A-5DEB-A3EB-2908-4B6AF4FE1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Capacitors.</a:t>
            </a:r>
          </a:p>
          <a:p>
            <a:pPr lvl="2"/>
            <a:r>
              <a:rPr lang="en-US" altLang="en-US"/>
              <a:t>Capacitances range from &lt;1 pF to &gt;1 F.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F = Farads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l-GR" altLang="en-US"/>
              <a:t>μ</a:t>
            </a:r>
            <a:r>
              <a:rPr lang="en-US" altLang="en-US"/>
              <a:t>F = microfarads (10</a:t>
            </a:r>
            <a:r>
              <a:rPr lang="en-US" altLang="en-US" baseline="30000"/>
              <a:t>-6</a:t>
            </a:r>
            <a:r>
              <a:rPr lang="en-US" altLang="en-US"/>
              <a:t> farads)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nF = nanofarads (10</a:t>
            </a:r>
            <a:r>
              <a:rPr lang="en-US" altLang="en-US" baseline="30000"/>
              <a:t>-9</a:t>
            </a:r>
            <a:r>
              <a:rPr lang="en-US" altLang="en-US"/>
              <a:t> farads)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pF = picofarads (10</a:t>
            </a:r>
            <a:r>
              <a:rPr lang="en-US" altLang="en-US" baseline="30000"/>
              <a:t>-12</a:t>
            </a:r>
            <a:r>
              <a:rPr lang="en-US" altLang="en-US"/>
              <a:t> farads)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endParaRPr lang="en-US" altLang="en-US"/>
          </a:p>
        </p:txBody>
      </p:sp>
      <p:pic>
        <p:nvPicPr>
          <p:cNvPr id="78852" name="Picture 6" descr="C:\Users\Ray\Pictures\thumbnailCACBNB6U.jpg">
            <a:extLst>
              <a:ext uri="{FF2B5EF4-FFF2-40B4-BE49-F238E27FC236}">
                <a16:creationId xmlns:a16="http://schemas.microsoft.com/office/drawing/2014/main" id="{AE5DDC43-C853-A460-137E-7465A46F6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029200"/>
            <a:ext cx="216535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itle 1">
            <a:extLst>
              <a:ext uri="{FF2B5EF4-FFF2-40B4-BE49-F238E27FC236}">
                <a16:creationId xmlns:a16="http://schemas.microsoft.com/office/drawing/2014/main" id="{4B428320-ED3B-F89E-7D4F-AF2A4F37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78854" name="Picture 5" descr="C:\Users\Ray\Pictures\thumbnailCAR7N64T.jpg">
            <a:extLst>
              <a:ext uri="{FF2B5EF4-FFF2-40B4-BE49-F238E27FC236}">
                <a16:creationId xmlns:a16="http://schemas.microsoft.com/office/drawing/2014/main" id="{54CC7728-E71A-4EC0-DFFA-E875268DD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181600"/>
            <a:ext cx="1474788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5" name="Picture 8" descr="C:\Users\Ray\Pictures\500px-Capacitor_Symbol_alternative_svg.png">
            <a:extLst>
              <a:ext uri="{FF2B5EF4-FFF2-40B4-BE49-F238E27FC236}">
                <a16:creationId xmlns:a16="http://schemas.microsoft.com/office/drawing/2014/main" id="{92092F41-1246-D13E-13FF-1E5CFB2D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410200"/>
            <a:ext cx="19288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Content Placeholder 2">
            <a:extLst>
              <a:ext uri="{FF2B5EF4-FFF2-40B4-BE49-F238E27FC236}">
                <a16:creationId xmlns:a16="http://schemas.microsoft.com/office/drawing/2014/main" id="{B1048990-4718-AA33-949F-DFE4AC478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52578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Capacitors.</a:t>
            </a:r>
          </a:p>
          <a:p>
            <a:pPr lvl="2"/>
            <a:r>
              <a:rPr lang="en-US" altLang="en-US"/>
              <a:t>Two conducting plates separated by an insulator.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The larger the plates, the higher the capacitance.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The closer the plates, the higher the capacitance.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The higher the dielectric constant of the insulator, the higher the capacitance.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79875" name="Title 1">
            <a:extLst>
              <a:ext uri="{FF2B5EF4-FFF2-40B4-BE49-F238E27FC236}">
                <a16:creationId xmlns:a16="http://schemas.microsoft.com/office/drawing/2014/main" id="{BA07FAF3-9428-0076-9AD0-A5205A2AB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79876" name="Picture 2" descr="C:\Users\Ray\Pictures\A4capaci.jpg">
            <a:extLst>
              <a:ext uri="{FF2B5EF4-FFF2-40B4-BE49-F238E27FC236}">
                <a16:creationId xmlns:a16="http://schemas.microsoft.com/office/drawing/2014/main" id="{D40D60DD-08BB-6742-08F4-A86A4747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28800"/>
            <a:ext cx="3022600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Content Placeholder 2">
            <a:extLst>
              <a:ext uri="{FF2B5EF4-FFF2-40B4-BE49-F238E27FC236}">
                <a16:creationId xmlns:a16="http://schemas.microsoft.com/office/drawing/2014/main" id="{503CF869-21CF-F1C1-1549-B46A9E81F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Capacitors.</a:t>
            </a:r>
          </a:p>
          <a:p>
            <a:pPr lvl="2"/>
            <a:r>
              <a:rPr lang="en-US" altLang="en-US"/>
              <a:t>At high frequencies, inductance of leads can become significant.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Effective capacitance can be reduced.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Capacitor can become self-resonant. </a:t>
            </a:r>
          </a:p>
        </p:txBody>
      </p:sp>
      <p:sp>
        <p:nvSpPr>
          <p:cNvPr id="80899" name="Title 1">
            <a:extLst>
              <a:ext uri="{FF2B5EF4-FFF2-40B4-BE49-F238E27FC236}">
                <a16:creationId xmlns:a16="http://schemas.microsoft.com/office/drawing/2014/main" id="{721C309A-C65F-D35A-E83A-6DD148B8D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Content Placeholder 2">
            <a:extLst>
              <a:ext uri="{FF2B5EF4-FFF2-40B4-BE49-F238E27FC236}">
                <a16:creationId xmlns:a16="http://schemas.microsoft.com/office/drawing/2014/main" id="{53A1BE9F-1D9B-680E-CB5E-EF8819074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Capacitors.</a:t>
            </a:r>
          </a:p>
        </p:txBody>
      </p:sp>
      <p:sp>
        <p:nvSpPr>
          <p:cNvPr id="81923" name="Title 1">
            <a:extLst>
              <a:ext uri="{FF2B5EF4-FFF2-40B4-BE49-F238E27FC236}">
                <a16:creationId xmlns:a16="http://schemas.microsoft.com/office/drawing/2014/main" id="{740DE15D-E1FA-5B0A-99E3-09BF7B60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81924" name="Picture 2" descr="C:\Users\Ray\Pictures\capacitors.jpg">
            <a:extLst>
              <a:ext uri="{FF2B5EF4-FFF2-40B4-BE49-F238E27FC236}">
                <a16:creationId xmlns:a16="http://schemas.microsoft.com/office/drawing/2014/main" id="{38D3D3E2-04F8-C762-FEF5-3904B72A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3292475"/>
            <a:ext cx="48863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4" descr="C:\Users\Ray\Pictures\1302751929_27240401_1-Pictures-of--Capacitors-Capacitor-fixed-capacitance-Capacitor-network-arrayVariable-capacitor.jpg">
            <a:extLst>
              <a:ext uri="{FF2B5EF4-FFF2-40B4-BE49-F238E27FC236}">
                <a16:creationId xmlns:a16="http://schemas.microsoft.com/office/drawing/2014/main" id="{8242A985-0404-D8D8-847C-77CB141D9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3292475"/>
            <a:ext cx="33162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Content Placeholder 2">
            <a:extLst>
              <a:ext uri="{FF2B5EF4-FFF2-40B4-BE49-F238E27FC236}">
                <a16:creationId xmlns:a16="http://schemas.microsoft.com/office/drawing/2014/main" id="{B364ACC8-D226-514E-CC1A-0813A8B5F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52578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Variable Capacitors.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82947" name="Title 1">
            <a:extLst>
              <a:ext uri="{FF2B5EF4-FFF2-40B4-BE49-F238E27FC236}">
                <a16:creationId xmlns:a16="http://schemas.microsoft.com/office/drawing/2014/main" id="{20F3AE29-D90F-F247-29E4-C28E47BF8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82948" name="Picture 3" descr="C:\Users\Ray\Pictures\Variable-capacitors_agr.jpg">
            <a:extLst>
              <a:ext uri="{FF2B5EF4-FFF2-40B4-BE49-F238E27FC236}">
                <a16:creationId xmlns:a16="http://schemas.microsoft.com/office/drawing/2014/main" id="{7CD6DC57-4BA8-2021-9358-1CF96EE61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3014663"/>
            <a:ext cx="6484937" cy="346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Content Placeholder 2">
            <a:extLst>
              <a:ext uri="{FF2B5EF4-FFF2-40B4-BE49-F238E27FC236}">
                <a16:creationId xmlns:a16="http://schemas.microsoft.com/office/drawing/2014/main" id="{E01C6786-6D2B-8417-15CA-9EEBF5CDB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Air / Vacuum.</a:t>
            </a:r>
          </a:p>
          <a:p>
            <a:pPr lvl="2"/>
            <a:r>
              <a:rPr lang="en-US" altLang="en-US"/>
              <a:t>Mica / Silver Mica.</a:t>
            </a:r>
          </a:p>
          <a:p>
            <a:pPr lvl="2"/>
            <a:r>
              <a:rPr lang="en-US" altLang="en-US"/>
              <a:t>Ceramic.</a:t>
            </a:r>
          </a:p>
          <a:p>
            <a:pPr lvl="2"/>
            <a:r>
              <a:rPr lang="en-US" altLang="en-US"/>
              <a:t>Plastic Film (Polystyrene or Mylar).</a:t>
            </a:r>
          </a:p>
          <a:p>
            <a:pPr lvl="2"/>
            <a:r>
              <a:rPr lang="en-US" altLang="en-US"/>
              <a:t>Paper.</a:t>
            </a:r>
          </a:p>
          <a:p>
            <a:pPr lvl="2"/>
            <a:r>
              <a:rPr lang="en-US" altLang="en-US"/>
              <a:t>Oil-filled.</a:t>
            </a:r>
          </a:p>
          <a:p>
            <a:pPr lvl="2"/>
            <a:r>
              <a:rPr lang="en-US" altLang="en-US"/>
              <a:t>Electrolytic / Tantalum.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83971" name="Title 1">
            <a:extLst>
              <a:ext uri="{FF2B5EF4-FFF2-40B4-BE49-F238E27FC236}">
                <a16:creationId xmlns:a16="http://schemas.microsoft.com/office/drawing/2014/main" id="{2A1ECDF1-728B-94C4-AE77-C4F93C360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Content Placeholder 2">
            <a:extLst>
              <a:ext uri="{FF2B5EF4-FFF2-40B4-BE49-F238E27FC236}">
                <a16:creationId xmlns:a16="http://schemas.microsoft.com/office/drawing/2014/main" id="{1FA4AFAB-B519-D468-7B1B-F6E80ECEC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Air / Vacuum.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 voltage applications.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Low Capacitance.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Transmitter circuits.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84995" name="Title 1">
            <a:extLst>
              <a:ext uri="{FF2B5EF4-FFF2-40B4-BE49-F238E27FC236}">
                <a16:creationId xmlns:a16="http://schemas.microsoft.com/office/drawing/2014/main" id="{0955E508-7D4C-1DE6-545C-F34D2027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84996" name="Picture 2" descr="C:\Users\Ray\Pictures\UNITED_ELECTRIONIS_50.jpg">
            <a:extLst>
              <a:ext uri="{FF2B5EF4-FFF2-40B4-BE49-F238E27FC236}">
                <a16:creationId xmlns:a16="http://schemas.microsoft.com/office/drawing/2014/main" id="{A7BB18D4-1E77-F742-D48C-F340B3C7C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2560638"/>
            <a:ext cx="2905125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Content Placeholder 2">
            <a:extLst>
              <a:ext uri="{FF2B5EF4-FFF2-40B4-BE49-F238E27FC236}">
                <a16:creationId xmlns:a16="http://schemas.microsoft.com/office/drawing/2014/main" id="{E0026BEC-AA8D-7DC8-7CD4-33A4713CF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Mica / Silver Mica.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 stability.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Low loss.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RF circuits.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86019" name="Title 1">
            <a:extLst>
              <a:ext uri="{FF2B5EF4-FFF2-40B4-BE49-F238E27FC236}">
                <a16:creationId xmlns:a16="http://schemas.microsoft.com/office/drawing/2014/main" id="{3416A610-81DE-D182-361A-E48F98493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86020" name="Picture 2" descr="C:\Users\Ray\Pictures\Silver-Mica-Capacitor.jpg">
            <a:extLst>
              <a:ext uri="{FF2B5EF4-FFF2-40B4-BE49-F238E27FC236}">
                <a16:creationId xmlns:a16="http://schemas.microsoft.com/office/drawing/2014/main" id="{182068A2-3198-C48B-24AF-9FBD77F54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2743200"/>
            <a:ext cx="39020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Content Placeholder 2">
            <a:extLst>
              <a:ext uri="{FF2B5EF4-FFF2-40B4-BE49-F238E27FC236}">
                <a16:creationId xmlns:a16="http://schemas.microsoft.com/office/drawing/2014/main" id="{73104459-066D-7BAC-8055-D29EE070F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51054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Ceramic.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Inexpensive.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Wide range of capacitances available.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Low to high voltage ratings available.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RF bypassing &amp; filtering.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87043" name="Title 1">
            <a:extLst>
              <a:ext uri="{FF2B5EF4-FFF2-40B4-BE49-F238E27FC236}">
                <a16:creationId xmlns:a16="http://schemas.microsoft.com/office/drawing/2014/main" id="{870BE69D-E8D9-EF9C-3624-01F909FA5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87044" name="Picture 2" descr="C:\Users\Ray\Pictures\Ceramic-Capacitors.jpg">
            <a:extLst>
              <a:ext uri="{FF2B5EF4-FFF2-40B4-BE49-F238E27FC236}">
                <a16:creationId xmlns:a16="http://schemas.microsoft.com/office/drawing/2014/main" id="{A9C02779-1645-4BDF-180C-DE6EF3C89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3017838"/>
            <a:ext cx="3176587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Content Placeholder 2">
            <a:extLst>
              <a:ext uri="{FF2B5EF4-FFF2-40B4-BE49-F238E27FC236}">
                <a16:creationId xmlns:a16="http://schemas.microsoft.com/office/drawing/2014/main" id="{EBA867C1-E4D3-F58D-0FD8-81BBC65A2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57912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Plastic Film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Polystyrene or Mylar.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AF &amp; lower frequencies.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Susceptible to damage from high temperatures.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88067" name="Title 1">
            <a:extLst>
              <a:ext uri="{FF2B5EF4-FFF2-40B4-BE49-F238E27FC236}">
                <a16:creationId xmlns:a16="http://schemas.microsoft.com/office/drawing/2014/main" id="{541D3615-C702-303E-83F8-0E3C7070A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88068" name="Picture 3" descr="C:\Users\Ray\Pictures\STYRENE.jpg">
            <a:extLst>
              <a:ext uri="{FF2B5EF4-FFF2-40B4-BE49-F238E27FC236}">
                <a16:creationId xmlns:a16="http://schemas.microsoft.com/office/drawing/2014/main" id="{E056C847-902E-A2F0-A4D8-695F284AC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28800"/>
            <a:ext cx="2466975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4" descr="C:\Users\Ray\Pictures\metallised-polyester-film-capacitortn.jpg">
            <a:extLst>
              <a:ext uri="{FF2B5EF4-FFF2-40B4-BE49-F238E27FC236}">
                <a16:creationId xmlns:a16="http://schemas.microsoft.com/office/drawing/2014/main" id="{1FBD92AC-7226-ABB4-B380-2996A7845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206875"/>
            <a:ext cx="2468563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Content Placeholder 2">
            <a:extLst>
              <a:ext uri="{FF2B5EF4-FFF2-40B4-BE49-F238E27FC236}">
                <a16:creationId xmlns:a16="http://schemas.microsoft.com/office/drawing/2014/main" id="{4B38A319-BD80-3150-C839-E50938D9E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Paper.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Obsolete.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Found in antique equipment.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89091" name="Title 1">
            <a:extLst>
              <a:ext uri="{FF2B5EF4-FFF2-40B4-BE49-F238E27FC236}">
                <a16:creationId xmlns:a16="http://schemas.microsoft.com/office/drawing/2014/main" id="{7628F890-47F3-B47D-1D03-B94152310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89092" name="Picture 2" descr="C:\Users\Ray\Pictures\Philco38-12%20029_1.jpg">
            <a:extLst>
              <a:ext uri="{FF2B5EF4-FFF2-40B4-BE49-F238E27FC236}">
                <a16:creationId xmlns:a16="http://schemas.microsoft.com/office/drawing/2014/main" id="{943C1EB1-52F1-B5A3-F49F-571504ED0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3657600"/>
            <a:ext cx="347503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Content Placeholder 2">
            <a:extLst>
              <a:ext uri="{FF2B5EF4-FFF2-40B4-BE49-F238E27FC236}">
                <a16:creationId xmlns:a16="http://schemas.microsoft.com/office/drawing/2014/main" id="{75FAB88C-7B00-FD9D-3F48-7F64B74FD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Oil-filled.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 voltage.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AC Power circuits.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90115" name="Title 1">
            <a:extLst>
              <a:ext uri="{FF2B5EF4-FFF2-40B4-BE49-F238E27FC236}">
                <a16:creationId xmlns:a16="http://schemas.microsoft.com/office/drawing/2014/main" id="{B2D4629D-5B47-0CEC-160D-5F4EC740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90116" name="Picture 2" descr="C:\Users\Ray\Pictures\oil-filled-power-capacitors-626056.jpg">
            <a:extLst>
              <a:ext uri="{FF2B5EF4-FFF2-40B4-BE49-F238E27FC236}">
                <a16:creationId xmlns:a16="http://schemas.microsoft.com/office/drawing/2014/main" id="{AA046B86-D411-B1F8-3DAE-61FBFF9C0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2651125"/>
            <a:ext cx="3657600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Content Placeholder 2">
            <a:extLst>
              <a:ext uri="{FF2B5EF4-FFF2-40B4-BE49-F238E27FC236}">
                <a16:creationId xmlns:a16="http://schemas.microsoft.com/office/drawing/2014/main" id="{D5CE6E11-1E44-5BB7-2A1C-845F0590C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876800" cy="4724400"/>
          </a:xfrm>
        </p:spPr>
        <p:txBody>
          <a:bodyPr/>
          <a:lstStyle/>
          <a:p>
            <a:r>
              <a:rPr lang="en-US" altLang="en-US"/>
              <a:t>Capacitors &amp; Capacitance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Types of Capacitors.</a:t>
            </a:r>
          </a:p>
          <a:p>
            <a:pPr lvl="2"/>
            <a:r>
              <a:rPr lang="en-US" altLang="en-US"/>
              <a:t>Electrolytic / Tantalum.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Polarized.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High capacitance in physically small size.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Power supply filters.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Low-impedance AF coupling.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  <a:p>
            <a:pPr lvl="3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91139" name="Title 1">
            <a:extLst>
              <a:ext uri="{FF2B5EF4-FFF2-40B4-BE49-F238E27FC236}">
                <a16:creationId xmlns:a16="http://schemas.microsoft.com/office/drawing/2014/main" id="{5751B321-351A-9BDE-F153-5336E165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91140" name="Picture 2" descr="C:\Users\Ray\Pictures\high-voltage-electrolytic-capacitors-400v-o.jpg">
            <a:extLst>
              <a:ext uri="{FF2B5EF4-FFF2-40B4-BE49-F238E27FC236}">
                <a16:creationId xmlns:a16="http://schemas.microsoft.com/office/drawing/2014/main" id="{C304EE31-E5D6-1F05-DA66-C5F102BB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2011363"/>
            <a:ext cx="27432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3" descr="C:\Users\Ray\Pictures\C8.jpg">
            <a:extLst>
              <a:ext uri="{FF2B5EF4-FFF2-40B4-BE49-F238E27FC236}">
                <a16:creationId xmlns:a16="http://schemas.microsoft.com/office/drawing/2014/main" id="{2E256231-1382-214D-3EEB-EE5E10722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3932238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Picture 4" descr="C:\Users\Ray\Pictures\solid-tantalum-capacitor.jpg">
            <a:extLst>
              <a:ext uri="{FF2B5EF4-FFF2-40B4-BE49-F238E27FC236}">
                <a16:creationId xmlns:a16="http://schemas.microsoft.com/office/drawing/2014/main" id="{6F9728C4-15AA-2661-562E-98CB51BDA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3" y="5486400"/>
            <a:ext cx="2536825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Content Placeholder 2">
            <a:extLst>
              <a:ext uri="{FF2B5EF4-FFF2-40B4-BE49-F238E27FC236}">
                <a16:creationId xmlns:a16="http://schemas.microsoft.com/office/drawing/2014/main" id="{E70037E8-950B-4322-5801-4102B6B6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Components in Series &amp; Parallel Circuits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Kirchoff's Voltage Law: The sum of the voltages around a loop must be zero.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Kirchoff's Current Law: The sum of all currents entering a node is equal to the sum of all currents leaving the node.</a:t>
            </a:r>
          </a:p>
        </p:txBody>
      </p:sp>
      <p:sp>
        <p:nvSpPr>
          <p:cNvPr id="92163" name="Title 1">
            <a:extLst>
              <a:ext uri="{FF2B5EF4-FFF2-40B4-BE49-F238E27FC236}">
                <a16:creationId xmlns:a16="http://schemas.microsoft.com/office/drawing/2014/main" id="{7484358C-CB79-86B8-30FD-770F461F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Content Placeholder 2">
            <a:extLst>
              <a:ext uri="{FF2B5EF4-FFF2-40B4-BE49-F238E27FC236}">
                <a16:creationId xmlns:a16="http://schemas.microsoft.com/office/drawing/2014/main" id="{9B31F78B-8BD6-24AB-B504-893443B53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Components in Series &amp; Parallel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Series Circuits.</a:t>
            </a:r>
          </a:p>
          <a:p>
            <a:pPr lvl="2"/>
            <a:r>
              <a:rPr lang="en-US" altLang="en-US"/>
              <a:t>FACT:  Electrons cannot be created or destroyed.</a:t>
            </a:r>
          </a:p>
          <a:p>
            <a:pPr lvl="2"/>
            <a:r>
              <a:rPr lang="en-US" altLang="en-US"/>
              <a:t>CONCLUSION:  In a series circuit the current through each component is equal.</a:t>
            </a:r>
          </a:p>
        </p:txBody>
      </p:sp>
      <p:sp>
        <p:nvSpPr>
          <p:cNvPr id="93187" name="Title 1">
            <a:extLst>
              <a:ext uri="{FF2B5EF4-FFF2-40B4-BE49-F238E27FC236}">
                <a16:creationId xmlns:a16="http://schemas.microsoft.com/office/drawing/2014/main" id="{DC14239E-0228-F5F3-BD2F-8C45CA8E2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93188" name="Picture 5" descr="C:\Users\Ray\Pictures\series_Circuit_2.jpg">
            <a:extLst>
              <a:ext uri="{FF2B5EF4-FFF2-40B4-BE49-F238E27FC236}">
                <a16:creationId xmlns:a16="http://schemas.microsoft.com/office/drawing/2014/main" id="{75DD81AF-F9B5-A90B-69AC-1A6FC587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267200"/>
            <a:ext cx="4256088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Content Placeholder 2">
            <a:extLst>
              <a:ext uri="{FF2B5EF4-FFF2-40B4-BE49-F238E27FC236}">
                <a16:creationId xmlns:a16="http://schemas.microsoft.com/office/drawing/2014/main" id="{C7601E34-3496-5BBE-17B8-42DE07FD2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609600"/>
          </a:xfrm>
        </p:spPr>
        <p:txBody>
          <a:bodyPr/>
          <a:lstStyle/>
          <a:p>
            <a:r>
              <a:rPr lang="en-US" altLang="en-US"/>
              <a:t>Components in Series &amp; Parallel Circuits</a:t>
            </a:r>
          </a:p>
        </p:txBody>
      </p:sp>
      <p:sp>
        <p:nvSpPr>
          <p:cNvPr id="94211" name="Title 1">
            <a:extLst>
              <a:ext uri="{FF2B5EF4-FFF2-40B4-BE49-F238E27FC236}">
                <a16:creationId xmlns:a16="http://schemas.microsoft.com/office/drawing/2014/main" id="{85C4D9DC-063F-241D-A023-4852FB96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pic>
        <p:nvPicPr>
          <p:cNvPr id="94212" name="Picture 2" descr="C:\Users\Ray\Pictures\Parallel-Circuit.jpg">
            <a:extLst>
              <a:ext uri="{FF2B5EF4-FFF2-40B4-BE49-F238E27FC236}">
                <a16:creationId xmlns:a16="http://schemas.microsoft.com/office/drawing/2014/main" id="{7B120EBD-F4B9-E204-E0B8-8002AE754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514600"/>
            <a:ext cx="1773238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10188E-A7AD-FCFD-56A8-B904C43B223D}"/>
              </a:ext>
            </a:extLst>
          </p:cNvPr>
          <p:cNvSpPr txBox="1">
            <a:spLocks/>
          </p:cNvSpPr>
          <p:nvPr/>
        </p:nvSpPr>
        <p:spPr bwMode="auto">
          <a:xfrm>
            <a:off x="457200" y="2438400"/>
            <a:ext cx="6172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Parallel Circuits.</a:t>
            </a:r>
          </a:p>
          <a:p>
            <a:pPr marL="1143000" lvl="2" indent="-2286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+mn-lt"/>
                <a:cs typeface="+mn-cs"/>
              </a:rPr>
              <a:t>FACT:  There is no voltage drop across a junction (or node). </a:t>
            </a:r>
          </a:p>
          <a:p>
            <a:pPr marL="1143000" lvl="2" indent="-2286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+mn-lt"/>
                <a:cs typeface="Arial" charset="0"/>
              </a:rPr>
              <a:t>CONCLUSION: </a:t>
            </a:r>
            <a:r>
              <a:rPr lang="en-US" sz="2400" dirty="0">
                <a:latin typeface="+mn-lt"/>
                <a:cs typeface="+mn-cs"/>
              </a:rPr>
              <a:t>In a parallel circuit the voltage across each component is equal.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Content Placeholder 2">
            <a:extLst>
              <a:ext uri="{FF2B5EF4-FFF2-40B4-BE49-F238E27FC236}">
                <a16:creationId xmlns:a16="http://schemas.microsoft.com/office/drawing/2014/main" id="{3CC0F3E1-E377-950C-7DFB-13C29D5AC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Components in Series &amp; Parallel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Resistors.</a:t>
            </a:r>
          </a:p>
          <a:p>
            <a:pPr lvl="2"/>
            <a:endParaRPr lang="en-US" altLang="en-US"/>
          </a:p>
          <a:p>
            <a:pPr lvl="2"/>
            <a:r>
              <a:rPr lang="en-US" altLang="en-US"/>
              <a:t>Series:  R</a:t>
            </a:r>
            <a:r>
              <a:rPr lang="en-US" altLang="en-US" baseline="-25000"/>
              <a:t>T</a:t>
            </a:r>
            <a:r>
              <a:rPr lang="en-US" altLang="en-US"/>
              <a:t> = R</a:t>
            </a:r>
            <a:r>
              <a:rPr lang="en-US" altLang="en-US" baseline="-25000"/>
              <a:t>1</a:t>
            </a:r>
            <a:r>
              <a:rPr lang="en-US" altLang="en-US"/>
              <a:t> + R</a:t>
            </a:r>
            <a:r>
              <a:rPr lang="en-US" altLang="en-US" baseline="-25000"/>
              <a:t>2</a:t>
            </a:r>
            <a:r>
              <a:rPr lang="en-US" altLang="en-US"/>
              <a:t> + R</a:t>
            </a:r>
            <a:r>
              <a:rPr lang="en-US" altLang="en-US" baseline="-25000"/>
              <a:t>3</a:t>
            </a:r>
            <a:r>
              <a:rPr lang="en-US" altLang="en-US"/>
              <a:t> + . . . . +R</a:t>
            </a:r>
            <a:r>
              <a:rPr lang="en-US" altLang="en-US" baseline="-25000"/>
              <a:t>n</a:t>
            </a:r>
          </a:p>
          <a:p>
            <a:pPr lvl="2"/>
            <a:endParaRPr lang="en-US" altLang="en-US"/>
          </a:p>
          <a:p>
            <a:pPr lvl="2"/>
            <a:r>
              <a:rPr lang="en-US" altLang="en-US"/>
              <a:t>Parallel:  R</a:t>
            </a:r>
            <a:r>
              <a:rPr lang="en-US" altLang="en-US" baseline="-25000"/>
              <a:t>T</a:t>
            </a:r>
            <a:r>
              <a:rPr lang="en-US" altLang="en-US"/>
              <a:t> = 1 / (1/R</a:t>
            </a:r>
            <a:r>
              <a:rPr lang="en-US" altLang="en-US" baseline="-25000"/>
              <a:t>1</a:t>
            </a:r>
            <a:r>
              <a:rPr lang="en-US" altLang="en-US"/>
              <a:t> + 1/R</a:t>
            </a:r>
            <a:r>
              <a:rPr lang="en-US" altLang="en-US" baseline="-25000"/>
              <a:t>2</a:t>
            </a:r>
            <a:r>
              <a:rPr lang="en-US" altLang="en-US"/>
              <a:t> + 1/R</a:t>
            </a:r>
            <a:r>
              <a:rPr lang="en-US" altLang="en-US" baseline="-25000"/>
              <a:t>3</a:t>
            </a:r>
            <a:r>
              <a:rPr lang="en-US" altLang="en-US"/>
              <a:t> + . . . . + 1/R</a:t>
            </a:r>
            <a:r>
              <a:rPr lang="en-US" altLang="en-US" baseline="-25000"/>
              <a:t>n</a:t>
            </a:r>
            <a:r>
              <a:rPr lang="en-US" altLang="en-US"/>
              <a:t>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If only 2 resistors:  R</a:t>
            </a:r>
            <a:r>
              <a:rPr lang="en-US" altLang="en-US" baseline="-25000"/>
              <a:t>T</a:t>
            </a:r>
            <a:r>
              <a:rPr lang="en-US" altLang="en-US"/>
              <a:t> = (R</a:t>
            </a:r>
            <a:r>
              <a:rPr lang="en-US" altLang="en-US" baseline="-25000"/>
              <a:t>1</a:t>
            </a:r>
            <a:r>
              <a:rPr lang="en-US" altLang="en-US"/>
              <a:t> x R</a:t>
            </a:r>
            <a:r>
              <a:rPr lang="en-US" altLang="en-US" baseline="-25000"/>
              <a:t>2</a:t>
            </a:r>
            <a:r>
              <a:rPr lang="en-US" altLang="en-US"/>
              <a:t>) / (R</a:t>
            </a:r>
            <a:r>
              <a:rPr lang="en-US" altLang="en-US" baseline="-25000"/>
              <a:t>1</a:t>
            </a:r>
            <a:r>
              <a:rPr lang="en-US" altLang="en-US"/>
              <a:t> + R</a:t>
            </a:r>
            <a:r>
              <a:rPr lang="en-US" altLang="en-US" baseline="-25000"/>
              <a:t>2</a:t>
            </a:r>
            <a:r>
              <a:rPr lang="en-US" altLang="en-US"/>
              <a:t>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If all resistors are same value:  R</a:t>
            </a:r>
            <a:r>
              <a:rPr lang="en-US" altLang="en-US" baseline="-25000"/>
              <a:t>T</a:t>
            </a:r>
            <a:r>
              <a:rPr lang="en-US" altLang="en-US"/>
              <a:t> = R / (nr of resistors)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b="1"/>
              <a:t>Total resistance always less than lowest value resistor</a:t>
            </a:r>
            <a:r>
              <a:rPr lang="en-US" altLang="en-US"/>
              <a:t>.</a:t>
            </a:r>
          </a:p>
        </p:txBody>
      </p:sp>
      <p:sp>
        <p:nvSpPr>
          <p:cNvPr id="95235" name="Title 1">
            <a:extLst>
              <a:ext uri="{FF2B5EF4-FFF2-40B4-BE49-F238E27FC236}">
                <a16:creationId xmlns:a16="http://schemas.microsoft.com/office/drawing/2014/main" id="{DF0C4B6B-594E-4099-84D1-5611AED69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Content Placeholder 2">
            <a:extLst>
              <a:ext uri="{FF2B5EF4-FFF2-40B4-BE49-F238E27FC236}">
                <a16:creationId xmlns:a16="http://schemas.microsoft.com/office/drawing/2014/main" id="{E35A48C8-18D8-5AB6-266A-719FFF793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Components in Series &amp; Parallel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Inductors.</a:t>
            </a:r>
          </a:p>
          <a:p>
            <a:pPr lvl="2"/>
            <a:endParaRPr lang="en-US" altLang="en-US"/>
          </a:p>
          <a:p>
            <a:pPr lvl="2"/>
            <a:r>
              <a:rPr lang="en-US" altLang="en-US"/>
              <a:t>Series:  L</a:t>
            </a:r>
            <a:r>
              <a:rPr lang="en-US" altLang="en-US" baseline="-25000"/>
              <a:t>T</a:t>
            </a:r>
            <a:r>
              <a:rPr lang="en-US" altLang="en-US"/>
              <a:t> = L</a:t>
            </a:r>
            <a:r>
              <a:rPr lang="en-US" altLang="en-US" baseline="-25000"/>
              <a:t>1</a:t>
            </a:r>
            <a:r>
              <a:rPr lang="en-US" altLang="en-US"/>
              <a:t> + L</a:t>
            </a:r>
            <a:r>
              <a:rPr lang="en-US" altLang="en-US" baseline="-25000"/>
              <a:t>2</a:t>
            </a:r>
            <a:r>
              <a:rPr lang="en-US" altLang="en-US"/>
              <a:t> + L</a:t>
            </a:r>
            <a:r>
              <a:rPr lang="en-US" altLang="en-US" baseline="-25000"/>
              <a:t>3</a:t>
            </a:r>
            <a:r>
              <a:rPr lang="en-US" altLang="en-US"/>
              <a:t> + . . . . +L</a:t>
            </a:r>
            <a:r>
              <a:rPr lang="en-US" altLang="en-US" baseline="-25000"/>
              <a:t>n</a:t>
            </a:r>
          </a:p>
          <a:p>
            <a:pPr lvl="2"/>
            <a:endParaRPr lang="en-US" altLang="en-US"/>
          </a:p>
          <a:p>
            <a:pPr lvl="2"/>
            <a:r>
              <a:rPr lang="en-US" altLang="en-US"/>
              <a:t>Parallel:  L</a:t>
            </a:r>
            <a:r>
              <a:rPr lang="en-US" altLang="en-US" baseline="-25000"/>
              <a:t>T</a:t>
            </a:r>
            <a:r>
              <a:rPr lang="en-US" altLang="en-US"/>
              <a:t> = 1 / (1/L</a:t>
            </a:r>
            <a:r>
              <a:rPr lang="en-US" altLang="en-US" baseline="-25000"/>
              <a:t>1</a:t>
            </a:r>
            <a:r>
              <a:rPr lang="en-US" altLang="en-US"/>
              <a:t> + 1/L</a:t>
            </a:r>
            <a:r>
              <a:rPr lang="en-US" altLang="en-US" baseline="-25000"/>
              <a:t>2</a:t>
            </a:r>
            <a:r>
              <a:rPr lang="en-US" altLang="en-US"/>
              <a:t> + 1/L</a:t>
            </a:r>
            <a:r>
              <a:rPr lang="en-US" altLang="en-US" baseline="-25000"/>
              <a:t>3</a:t>
            </a:r>
            <a:r>
              <a:rPr lang="en-US" altLang="en-US"/>
              <a:t> + . . . . + 1/L</a:t>
            </a:r>
            <a:r>
              <a:rPr lang="en-US" altLang="en-US" baseline="-25000"/>
              <a:t>n</a:t>
            </a:r>
            <a:r>
              <a:rPr lang="en-US" altLang="en-US"/>
              <a:t>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If only 2 inductors:  L</a:t>
            </a:r>
            <a:r>
              <a:rPr lang="en-US" altLang="en-US" baseline="-25000"/>
              <a:t>T</a:t>
            </a:r>
            <a:r>
              <a:rPr lang="en-US" altLang="en-US"/>
              <a:t> = (L</a:t>
            </a:r>
            <a:r>
              <a:rPr lang="en-US" altLang="en-US" baseline="-25000"/>
              <a:t>1</a:t>
            </a:r>
            <a:r>
              <a:rPr lang="en-US" altLang="en-US"/>
              <a:t> x L</a:t>
            </a:r>
            <a:r>
              <a:rPr lang="en-US" altLang="en-US" baseline="-25000"/>
              <a:t>2</a:t>
            </a:r>
            <a:r>
              <a:rPr lang="en-US" altLang="en-US"/>
              <a:t>) / (L</a:t>
            </a:r>
            <a:r>
              <a:rPr lang="en-US" altLang="en-US" baseline="-25000"/>
              <a:t>1</a:t>
            </a:r>
            <a:r>
              <a:rPr lang="en-US" altLang="en-US"/>
              <a:t> + L</a:t>
            </a:r>
            <a:r>
              <a:rPr lang="en-US" altLang="en-US" baseline="-25000"/>
              <a:t>2</a:t>
            </a:r>
            <a:r>
              <a:rPr lang="en-US" altLang="en-US"/>
              <a:t>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If all inductors are same value:  L</a:t>
            </a:r>
            <a:r>
              <a:rPr lang="en-US" altLang="en-US" baseline="-25000"/>
              <a:t>T</a:t>
            </a:r>
            <a:r>
              <a:rPr lang="en-US" altLang="en-US"/>
              <a:t> = L / (nr of inductors)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b="1"/>
              <a:t>Total inductance always less than lowest value inductor</a:t>
            </a:r>
            <a:r>
              <a:rPr lang="en-US" altLang="en-US"/>
              <a:t>.</a:t>
            </a:r>
          </a:p>
          <a:p>
            <a:pPr lvl="3">
              <a:buFont typeface="Arial" panose="020B0604020202020204" pitchFamily="34" charset="0"/>
              <a:buNone/>
            </a:pPr>
            <a:endParaRPr lang="en-US" altLang="en-US"/>
          </a:p>
        </p:txBody>
      </p:sp>
      <p:sp>
        <p:nvSpPr>
          <p:cNvPr id="96259" name="Title 1">
            <a:extLst>
              <a:ext uri="{FF2B5EF4-FFF2-40B4-BE49-F238E27FC236}">
                <a16:creationId xmlns:a16="http://schemas.microsoft.com/office/drawing/2014/main" id="{10ACD7EF-60F5-337C-DA6D-2F764328E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Content Placeholder 2">
            <a:extLst>
              <a:ext uri="{FF2B5EF4-FFF2-40B4-BE49-F238E27FC236}">
                <a16:creationId xmlns:a16="http://schemas.microsoft.com/office/drawing/2014/main" id="{706B00C0-1F52-EE13-EE7C-FE17D961A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Components in Series &amp; Parallel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Capacitors.</a:t>
            </a:r>
          </a:p>
          <a:p>
            <a:pPr lvl="2"/>
            <a:endParaRPr lang="en-US" altLang="en-US"/>
          </a:p>
          <a:p>
            <a:pPr lvl="2"/>
            <a:r>
              <a:rPr lang="en-US" altLang="en-US"/>
              <a:t>Series:  C</a:t>
            </a:r>
            <a:r>
              <a:rPr lang="en-US" altLang="en-US" baseline="-25000"/>
              <a:t>T</a:t>
            </a:r>
            <a:r>
              <a:rPr lang="en-US" altLang="en-US"/>
              <a:t> = 1 / (1/C</a:t>
            </a:r>
            <a:r>
              <a:rPr lang="en-US" altLang="en-US" baseline="-25000"/>
              <a:t>1</a:t>
            </a:r>
            <a:r>
              <a:rPr lang="en-US" altLang="en-US"/>
              <a:t> + 1/C</a:t>
            </a:r>
            <a:r>
              <a:rPr lang="en-US" altLang="en-US" baseline="-25000"/>
              <a:t>2</a:t>
            </a:r>
            <a:r>
              <a:rPr lang="en-US" altLang="en-US"/>
              <a:t> + 1/C</a:t>
            </a:r>
            <a:r>
              <a:rPr lang="en-US" altLang="en-US" baseline="-25000"/>
              <a:t>3</a:t>
            </a:r>
            <a:r>
              <a:rPr lang="en-US" altLang="en-US"/>
              <a:t> + . . . . + 1/C</a:t>
            </a:r>
            <a:r>
              <a:rPr lang="en-US" altLang="en-US" baseline="-25000"/>
              <a:t>n</a:t>
            </a:r>
            <a:r>
              <a:rPr lang="en-US" altLang="en-US"/>
              <a:t>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If only 2 capacitors:  C</a:t>
            </a:r>
            <a:r>
              <a:rPr lang="en-US" altLang="en-US" baseline="-25000"/>
              <a:t>T</a:t>
            </a:r>
            <a:r>
              <a:rPr lang="en-US" altLang="en-US"/>
              <a:t> = (C</a:t>
            </a:r>
            <a:r>
              <a:rPr lang="en-US" altLang="en-US" baseline="-25000"/>
              <a:t>1</a:t>
            </a:r>
            <a:r>
              <a:rPr lang="en-US" altLang="en-US"/>
              <a:t> x C</a:t>
            </a:r>
            <a:r>
              <a:rPr lang="en-US" altLang="en-US" baseline="-25000"/>
              <a:t>2</a:t>
            </a:r>
            <a:r>
              <a:rPr lang="en-US" altLang="en-US"/>
              <a:t>) / (C</a:t>
            </a:r>
            <a:r>
              <a:rPr lang="en-US" altLang="en-US" baseline="-25000"/>
              <a:t>1</a:t>
            </a:r>
            <a:r>
              <a:rPr lang="en-US" altLang="en-US"/>
              <a:t> + C</a:t>
            </a:r>
            <a:r>
              <a:rPr lang="en-US" altLang="en-US" baseline="-25000"/>
              <a:t>2</a:t>
            </a:r>
            <a:r>
              <a:rPr lang="en-US" altLang="en-US"/>
              <a:t>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If all capacitors are same value:  C</a:t>
            </a:r>
            <a:r>
              <a:rPr lang="en-US" altLang="en-US" baseline="-25000"/>
              <a:t>T</a:t>
            </a:r>
            <a:r>
              <a:rPr lang="en-US" altLang="en-US"/>
              <a:t> = C / (nr of capacitors)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b="1"/>
              <a:t>Total capacitance always less than lowest value capacitor</a:t>
            </a:r>
            <a:r>
              <a:rPr lang="en-US" altLang="en-US"/>
              <a:t>.</a:t>
            </a:r>
          </a:p>
          <a:p>
            <a:pPr lvl="2"/>
            <a:endParaRPr lang="en-US" altLang="en-US"/>
          </a:p>
          <a:p>
            <a:pPr lvl="2"/>
            <a:r>
              <a:rPr lang="en-US" altLang="en-US"/>
              <a:t>Parallel:  C</a:t>
            </a:r>
            <a:r>
              <a:rPr lang="en-US" altLang="en-US" baseline="-25000"/>
              <a:t>T</a:t>
            </a:r>
            <a:r>
              <a:rPr lang="en-US" altLang="en-US"/>
              <a:t> = C</a:t>
            </a:r>
            <a:r>
              <a:rPr lang="en-US" altLang="en-US" baseline="-25000"/>
              <a:t>1</a:t>
            </a:r>
            <a:r>
              <a:rPr lang="en-US" altLang="en-US"/>
              <a:t> + C</a:t>
            </a:r>
            <a:r>
              <a:rPr lang="en-US" altLang="en-US" baseline="-25000"/>
              <a:t>2</a:t>
            </a:r>
            <a:r>
              <a:rPr lang="en-US" altLang="en-US"/>
              <a:t> + C</a:t>
            </a:r>
            <a:r>
              <a:rPr lang="en-US" altLang="en-US" baseline="-25000"/>
              <a:t>3</a:t>
            </a:r>
            <a:r>
              <a:rPr lang="en-US" altLang="en-US"/>
              <a:t> + . . . . +C</a:t>
            </a:r>
            <a:r>
              <a:rPr lang="en-US" altLang="en-US" baseline="-25000"/>
              <a:t>n</a:t>
            </a:r>
          </a:p>
        </p:txBody>
      </p:sp>
      <p:sp>
        <p:nvSpPr>
          <p:cNvPr id="97283" name="Title 1">
            <a:extLst>
              <a:ext uri="{FF2B5EF4-FFF2-40B4-BE49-F238E27FC236}">
                <a16:creationId xmlns:a16="http://schemas.microsoft.com/office/drawing/2014/main" id="{A961A942-F6DC-96FF-9F4B-646931F6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Content Placeholder 2">
            <a:extLst>
              <a:ext uri="{FF2B5EF4-FFF2-40B4-BE49-F238E27FC236}">
                <a16:creationId xmlns:a16="http://schemas.microsoft.com/office/drawing/2014/main" id="{47F1651C-0B69-563E-2081-3C557D3F5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Components in Series &amp; Parallel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 Summary:</a:t>
            </a:r>
          </a:p>
          <a:p>
            <a:pPr lvl="2"/>
            <a:r>
              <a:rPr lang="en-US" altLang="en-US"/>
              <a:t>Voltages add in a series circuit.</a:t>
            </a:r>
          </a:p>
          <a:p>
            <a:pPr lvl="2"/>
            <a:r>
              <a:rPr lang="en-US" altLang="en-US"/>
              <a:t>Currents add in a parallel circuit.</a:t>
            </a:r>
          </a:p>
        </p:txBody>
      </p:sp>
      <p:sp>
        <p:nvSpPr>
          <p:cNvPr id="98307" name="Title 1">
            <a:extLst>
              <a:ext uri="{FF2B5EF4-FFF2-40B4-BE49-F238E27FC236}">
                <a16:creationId xmlns:a16="http://schemas.microsoft.com/office/drawing/2014/main" id="{B1D7F78C-E9C4-0980-F0A6-9CB81CE7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9C66130-A35B-93BD-78E2-882594FFFC1F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4267200"/>
          <a:ext cx="6629400" cy="14827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Component Type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Adding in Series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Adding in Parallel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Resistor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B050"/>
                          </a:solidFill>
                        </a:rPr>
                        <a:t>Increases Total Value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Decreases Total Value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Inductor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</a:rPr>
                        <a:t>Increases Total Value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Decreases Total Value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Capacitor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Decreases Total Value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</a:rPr>
                        <a:t>Increases Total Value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Content Placeholder 2">
            <a:extLst>
              <a:ext uri="{FF2B5EF4-FFF2-40B4-BE49-F238E27FC236}">
                <a16:creationId xmlns:a16="http://schemas.microsoft.com/office/drawing/2014/main" id="{16F44B64-5D43-64D1-9DC5-02FFE11AE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marL="514350" indent="-514350"/>
            <a:r>
              <a:rPr lang="en-US" altLang="en-US"/>
              <a:t>Transformers</a:t>
            </a:r>
          </a:p>
          <a:p>
            <a:pPr marL="804863" lvl="1" indent="-347663">
              <a:buFont typeface="Arial" panose="020B0604020202020204" pitchFamily="34" charset="0"/>
              <a:buChar char="•"/>
            </a:pPr>
            <a:r>
              <a:rPr lang="en-US" altLang="en-US"/>
              <a:t>Two or more inductors wound on a common core to maximize mutual inductance.</a:t>
            </a:r>
          </a:p>
          <a:p>
            <a:pPr marL="1198563" lvl="2" indent="-341313"/>
            <a:r>
              <a:rPr lang="en-US" altLang="en-US"/>
              <a:t>Inductors are called “windings”.</a:t>
            </a:r>
          </a:p>
          <a:p>
            <a:pPr marL="1198563" lvl="2" indent="-341313"/>
            <a:r>
              <a:rPr lang="en-US" altLang="en-US"/>
              <a:t>A winding connected to the signal source is called the “primary”.</a:t>
            </a:r>
          </a:p>
          <a:p>
            <a:pPr marL="1655763" lvl="3" indent="-341313">
              <a:buFont typeface="Arial" panose="020B0604020202020204" pitchFamily="34" charset="0"/>
              <a:buChar char="•"/>
            </a:pPr>
            <a:r>
              <a:rPr lang="en-US" altLang="en-US"/>
              <a:t>In special applications, there may be more than one primary.</a:t>
            </a:r>
          </a:p>
          <a:p>
            <a:pPr marL="1198563" lvl="2" indent="-341313"/>
            <a:r>
              <a:rPr lang="en-US" altLang="en-US"/>
              <a:t>A winding connected to a load is called a “secondary”.</a:t>
            </a:r>
          </a:p>
          <a:p>
            <a:pPr marL="1655763" lvl="3" indent="-341313">
              <a:buFont typeface="Arial" panose="020B0604020202020204" pitchFamily="34" charset="0"/>
              <a:buChar char="•"/>
            </a:pPr>
            <a:r>
              <a:rPr lang="en-US" altLang="en-US"/>
              <a:t>It is common to have more than one secondary.</a:t>
            </a:r>
          </a:p>
        </p:txBody>
      </p:sp>
      <p:sp>
        <p:nvSpPr>
          <p:cNvPr id="99331" name="Title 1">
            <a:extLst>
              <a:ext uri="{FF2B5EF4-FFF2-40B4-BE49-F238E27FC236}">
                <a16:creationId xmlns:a16="http://schemas.microsoft.com/office/drawing/2014/main" id="{6A8430A3-4E89-FE5C-DE9A-3EF326B9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Content Placeholder 2">
            <a:extLst>
              <a:ext uri="{FF2B5EF4-FFF2-40B4-BE49-F238E27FC236}">
                <a16:creationId xmlns:a16="http://schemas.microsoft.com/office/drawing/2014/main" id="{D95C55D7-AD45-38B5-BA07-ABD51AC0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marL="514350" indent="-514350"/>
            <a:r>
              <a:rPr lang="en-US" altLang="en-US"/>
              <a:t>Transformers</a:t>
            </a:r>
          </a:p>
          <a:p>
            <a:pPr marL="858838" lvl="1" indent="-458788">
              <a:buFont typeface="Arial" panose="020B0604020202020204" pitchFamily="34" charset="0"/>
              <a:buChar char="•"/>
            </a:pPr>
            <a:r>
              <a:rPr lang="en-US" altLang="en-US"/>
              <a:t>Transformers transfer AC power from the primary to each secondary.</a:t>
            </a:r>
          </a:p>
          <a:p>
            <a:pPr marL="858838" lvl="1" indent="-458788">
              <a:buFont typeface="Arial" panose="020B0604020202020204" pitchFamily="34" charset="0"/>
              <a:buChar char="•"/>
            </a:pPr>
            <a:r>
              <a:rPr lang="en-US" altLang="en-US"/>
              <a:t>Transformers work equally well in both directions.</a:t>
            </a:r>
          </a:p>
          <a:p>
            <a:pPr lvl="2" indent="-342900"/>
            <a:r>
              <a:rPr lang="en-US" altLang="en-US"/>
              <a:t>Which winding is the “primary” and which is the “secondary” depends on how the transformer is connected in the circuit.</a:t>
            </a:r>
          </a:p>
        </p:txBody>
      </p:sp>
      <p:sp>
        <p:nvSpPr>
          <p:cNvPr id="100355" name="Title 1">
            <a:extLst>
              <a:ext uri="{FF2B5EF4-FFF2-40B4-BE49-F238E27FC236}">
                <a16:creationId xmlns:a16="http://schemas.microsoft.com/office/drawing/2014/main" id="{80B29AC9-8BA7-896E-CCB7-23F17AA31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02F7805F-853D-7666-0107-1CFAEAD93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marL="347663" indent="-347663">
              <a:defRPr/>
            </a:pPr>
            <a:r>
              <a:rPr lang="en-US" dirty="0"/>
              <a:t>Transformers</a:t>
            </a:r>
          </a:p>
          <a:p>
            <a:pPr marL="741363" lvl="1" indent="-341313">
              <a:buFont typeface="Arial" panose="020B0604020202020204" pitchFamily="34" charset="0"/>
              <a:buChar char="•"/>
              <a:defRPr/>
            </a:pPr>
            <a:r>
              <a:rPr lang="en-US" dirty="0"/>
              <a:t>Turns ratio.</a:t>
            </a:r>
          </a:p>
          <a:p>
            <a:pPr lvl="2" indent="-342900">
              <a:defRPr/>
            </a:pPr>
            <a:r>
              <a:rPr lang="en-US" dirty="0"/>
              <a:t>The primary &amp; secondary windings can have different numbers of turns (and usually do).</a:t>
            </a:r>
          </a:p>
          <a:p>
            <a:pPr lvl="3" indent="-342900">
              <a:buFont typeface="Arial" panose="020B0604020202020204" pitchFamily="34" charset="0"/>
              <a:buChar char="•"/>
              <a:defRPr/>
            </a:pPr>
            <a:r>
              <a:rPr lang="en-US" dirty="0"/>
              <a:t>Turns Ratio = N</a:t>
            </a:r>
            <a:r>
              <a:rPr lang="en-US" baseline="-25000" dirty="0"/>
              <a:t>P</a:t>
            </a:r>
            <a:r>
              <a:rPr lang="en-US" dirty="0"/>
              <a:t>:N</a:t>
            </a:r>
            <a:r>
              <a:rPr lang="en-US" baseline="-25000" dirty="0"/>
              <a:t>S</a:t>
            </a:r>
            <a:r>
              <a:rPr lang="en-US" dirty="0"/>
              <a:t>.</a:t>
            </a:r>
          </a:p>
          <a:p>
            <a:pPr lvl="2" indent="-342900">
              <a:defRPr/>
            </a:pPr>
            <a:r>
              <a:rPr lang="en-US" dirty="0"/>
              <a:t>The ratio of the voltage applied to the primary to the voltage appearing at the secondary is equal to the turns ration.</a:t>
            </a:r>
          </a:p>
          <a:p>
            <a:pPr lvl="3" indent="-342900">
              <a:buFont typeface="Arial" panose="020B0604020202020204" pitchFamily="34" charset="0"/>
              <a:buChar char="•"/>
              <a:defRPr/>
            </a:pPr>
            <a:r>
              <a:rPr lang="en-US" dirty="0"/>
              <a:t>Turns Ratio = E</a:t>
            </a:r>
            <a:r>
              <a:rPr lang="en-US" baseline="-25000" dirty="0"/>
              <a:t>P</a:t>
            </a:r>
            <a:r>
              <a:rPr lang="en-US" dirty="0"/>
              <a:t>:E</a:t>
            </a:r>
            <a:r>
              <a:rPr lang="en-US" baseline="-25000" dirty="0"/>
              <a:t>S</a:t>
            </a:r>
            <a:r>
              <a:rPr lang="en-US" dirty="0"/>
              <a:t>.</a:t>
            </a:r>
          </a:p>
          <a:p>
            <a:pPr lvl="2" indent="-342900">
              <a:defRPr/>
            </a:pPr>
            <a:r>
              <a:rPr lang="en-US" dirty="0"/>
              <a:t>Consequently:</a:t>
            </a:r>
          </a:p>
          <a:p>
            <a:pPr lvl="3" indent="-342900">
              <a:buFont typeface="Arial" panose="020B0604020202020204" pitchFamily="34" charset="0"/>
              <a:buChar char="•"/>
              <a:defRPr/>
            </a:pPr>
            <a:r>
              <a:rPr lang="en-US" dirty="0"/>
              <a:t>E</a:t>
            </a:r>
            <a:r>
              <a:rPr lang="en-US" baseline="-25000" dirty="0"/>
              <a:t>S</a:t>
            </a:r>
            <a:r>
              <a:rPr lang="en-US" dirty="0"/>
              <a:t> = E</a:t>
            </a:r>
            <a:r>
              <a:rPr lang="en-US" baseline="-25000" dirty="0"/>
              <a:t>P</a:t>
            </a:r>
            <a:r>
              <a:rPr lang="en-US" dirty="0"/>
              <a:t>  x (N</a:t>
            </a:r>
            <a:r>
              <a:rPr lang="en-US" baseline="-25000" dirty="0"/>
              <a:t>P</a:t>
            </a:r>
            <a:r>
              <a:rPr lang="en-US" dirty="0"/>
              <a:t>/N</a:t>
            </a:r>
            <a:r>
              <a:rPr lang="en-US" baseline="-25000" dirty="0"/>
              <a:t>S</a:t>
            </a:r>
            <a:r>
              <a:rPr lang="en-US" dirty="0"/>
              <a:t>)    and    E</a:t>
            </a:r>
            <a:r>
              <a:rPr lang="en-US" baseline="-25000" dirty="0"/>
              <a:t>P</a:t>
            </a:r>
            <a:r>
              <a:rPr lang="en-US" dirty="0"/>
              <a:t> = E</a:t>
            </a:r>
            <a:r>
              <a:rPr lang="en-US" baseline="-25000" dirty="0"/>
              <a:t>S</a:t>
            </a:r>
            <a:r>
              <a:rPr lang="en-US" dirty="0"/>
              <a:t>  x (N</a:t>
            </a:r>
            <a:r>
              <a:rPr lang="en-US" baseline="-25000" dirty="0"/>
              <a:t>S</a:t>
            </a:r>
            <a:r>
              <a:rPr lang="en-US" dirty="0"/>
              <a:t>/N</a:t>
            </a:r>
            <a:r>
              <a:rPr lang="en-US" baseline="-25000" dirty="0"/>
              <a:t>P</a:t>
            </a:r>
            <a:r>
              <a:rPr lang="en-US" dirty="0"/>
              <a:t>)</a:t>
            </a:r>
          </a:p>
          <a:p>
            <a:pPr marL="1314450" lvl="2" indent="-514350">
              <a:defRPr/>
            </a:pPr>
            <a:endParaRPr lang="en-US" dirty="0"/>
          </a:p>
          <a:p>
            <a:pPr marL="1314450" lvl="2" indent="-514350">
              <a:defRPr/>
            </a:pPr>
            <a:endParaRPr lang="en-US" dirty="0"/>
          </a:p>
        </p:txBody>
      </p:sp>
      <p:sp>
        <p:nvSpPr>
          <p:cNvPr id="101379" name="Title 1">
            <a:extLst>
              <a:ext uri="{FF2B5EF4-FFF2-40B4-BE49-F238E27FC236}">
                <a16:creationId xmlns:a16="http://schemas.microsoft.com/office/drawing/2014/main" id="{AD0CCF64-CA16-DB7F-3FD8-9242FED4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3CDD4783-9AEF-EA33-EA39-7EB8F9A13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marL="347663" indent="-347663">
              <a:defRPr/>
            </a:pPr>
            <a:r>
              <a:rPr lang="en-US" dirty="0"/>
              <a:t>Transformers</a:t>
            </a:r>
          </a:p>
          <a:p>
            <a:pPr marL="741363" lvl="1" indent="-341313">
              <a:buFont typeface="Arial" panose="020B0604020202020204" pitchFamily="34" charset="0"/>
              <a:buChar char="•"/>
              <a:defRPr/>
            </a:pPr>
            <a:r>
              <a:rPr lang="en-US" dirty="0"/>
              <a:t>Turns ratio.</a:t>
            </a:r>
          </a:p>
          <a:p>
            <a:pPr lvl="2" indent="-342900">
              <a:defRPr/>
            </a:pPr>
            <a:r>
              <a:rPr lang="en-US" dirty="0"/>
              <a:t>Power input = power output (ignoring losses).</a:t>
            </a:r>
          </a:p>
          <a:p>
            <a:pPr lvl="2" indent="-342900">
              <a:defRPr/>
            </a:pPr>
            <a:r>
              <a:rPr lang="en-US" dirty="0"/>
              <a:t>If 120V</a:t>
            </a:r>
            <a:r>
              <a:rPr lang="en-US" baseline="-25000" dirty="0"/>
              <a:t>AC</a:t>
            </a:r>
            <a:r>
              <a:rPr lang="en-US" dirty="0"/>
              <a:t> is applied to the primary of a transformer with a turns ratio of 10:1, then the secondary voltage will be 12V</a:t>
            </a:r>
            <a:r>
              <a:rPr lang="en-US" baseline="-25000" dirty="0"/>
              <a:t>AC</a:t>
            </a:r>
            <a:r>
              <a:rPr lang="en-US" dirty="0"/>
              <a:t>. </a:t>
            </a:r>
          </a:p>
          <a:p>
            <a:pPr lvl="2" indent="-342900">
              <a:defRPr/>
            </a:pPr>
            <a:r>
              <a:rPr lang="en-US" dirty="0"/>
              <a:t>If a 1A current is flowing in the primary, then the current flowing in the secondary will be 10A.</a:t>
            </a:r>
          </a:p>
          <a:p>
            <a:pPr lvl="3" indent="-342900">
              <a:buFont typeface="Arial" panose="020B0604020202020204" pitchFamily="34" charset="0"/>
              <a:buChar char="•"/>
              <a:defRPr/>
            </a:pPr>
            <a:r>
              <a:rPr lang="en-US" dirty="0"/>
              <a:t>120V</a:t>
            </a:r>
            <a:r>
              <a:rPr lang="en-US" baseline="-25000" dirty="0"/>
              <a:t>AC</a:t>
            </a:r>
            <a:r>
              <a:rPr lang="en-US" dirty="0"/>
              <a:t> x 1A = </a:t>
            </a:r>
            <a:r>
              <a:rPr lang="en-US" b="1" dirty="0">
                <a:solidFill>
                  <a:srgbClr val="0070C0"/>
                </a:solidFill>
              </a:rPr>
              <a:t>120W</a:t>
            </a:r>
            <a:r>
              <a:rPr lang="en-US" dirty="0"/>
              <a:t> = 12V</a:t>
            </a:r>
            <a:r>
              <a:rPr lang="en-US" baseline="-25000" dirty="0"/>
              <a:t>AC</a:t>
            </a:r>
            <a:r>
              <a:rPr lang="en-US" dirty="0"/>
              <a:t> x 10A</a:t>
            </a:r>
          </a:p>
          <a:p>
            <a:pPr marL="1314450" lvl="2" indent="-514350">
              <a:defRPr/>
            </a:pPr>
            <a:endParaRPr lang="en-US" dirty="0"/>
          </a:p>
          <a:p>
            <a:pPr marL="1314450" lvl="2" indent="-514350">
              <a:defRPr/>
            </a:pPr>
            <a:endParaRPr lang="en-US" dirty="0"/>
          </a:p>
        </p:txBody>
      </p:sp>
      <p:sp>
        <p:nvSpPr>
          <p:cNvPr id="102403" name="Title 1">
            <a:extLst>
              <a:ext uri="{FF2B5EF4-FFF2-40B4-BE49-F238E27FC236}">
                <a16:creationId xmlns:a16="http://schemas.microsoft.com/office/drawing/2014/main" id="{E2FF9A40-5FBC-A40F-A62E-E4DCC4EF8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Basic Components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737308AB-2DF6-0926-A9D8-E667D47F7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981200"/>
          </a:xfrm>
        </p:spPr>
        <p:txBody>
          <a:bodyPr/>
          <a:lstStyle/>
          <a:p>
            <a:r>
              <a:rPr lang="en-US" alt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</a:p>
        </p:txBody>
      </p:sp>
      <p:pic>
        <p:nvPicPr>
          <p:cNvPr id="103427" name="Picture 5" descr="C:\Users\Ray\Pictures\coffee-break.gif">
            <a:extLst>
              <a:ext uri="{FF2B5EF4-FFF2-40B4-BE49-F238E27FC236}">
                <a16:creationId xmlns:a16="http://schemas.microsoft.com/office/drawing/2014/main" id="{A65884A0-AB9A-4FD7-EB12-C78557D4B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09800"/>
            <a:ext cx="423068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>
            <a:extLst>
              <a:ext uri="{FF2B5EF4-FFF2-40B4-BE49-F238E27FC236}">
                <a16:creationId xmlns:a16="http://schemas.microsoft.com/office/drawing/2014/main" id="{03FD1DF0-37E4-B1ED-A9A0-743EA35E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G7A09 -- Which symbol in figure G7-1 represents a field effect transistor?</a:t>
            </a:r>
          </a:p>
        </p:txBody>
      </p:sp>
      <p:sp>
        <p:nvSpPr>
          <p:cNvPr id="104451" name="Content Placeholder 2">
            <a:extLst>
              <a:ext uri="{FF2B5EF4-FFF2-40B4-BE49-F238E27FC236}">
                <a16:creationId xmlns:a16="http://schemas.microsoft.com/office/drawing/2014/main" id="{6553B592-155F-6917-F836-A26DB5594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2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5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4</a:t>
            </a:r>
          </a:p>
        </p:txBody>
      </p:sp>
      <p:pic>
        <p:nvPicPr>
          <p:cNvPr id="104452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B66A441F-BE5D-37E5-F826-3F7288119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>
            <a:extLst>
              <a:ext uri="{FF2B5EF4-FFF2-40B4-BE49-F238E27FC236}">
                <a16:creationId xmlns:a16="http://schemas.microsoft.com/office/drawing/2014/main" id="{8760302D-7599-CDA8-475A-BBBB7FD62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G7A09 -- Which symbol in figure G7-1 represents a field effect transistor?</a:t>
            </a:r>
          </a:p>
        </p:txBody>
      </p:sp>
      <p:sp>
        <p:nvSpPr>
          <p:cNvPr id="105475" name="Content Placeholder 2">
            <a:extLst>
              <a:ext uri="{FF2B5EF4-FFF2-40B4-BE49-F238E27FC236}">
                <a16:creationId xmlns:a16="http://schemas.microsoft.com/office/drawing/2014/main" id="{512B3BB7-879A-A5D5-5523-A2B7CC322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2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5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>
                <a:solidFill>
                  <a:srgbClr val="FF0000"/>
                </a:solidFill>
              </a:rPr>
              <a:t>C. Symbol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4</a:t>
            </a:r>
          </a:p>
        </p:txBody>
      </p:sp>
      <p:pic>
        <p:nvPicPr>
          <p:cNvPr id="105476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5B1E622D-0CAD-47EB-1D90-BE6D9D389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>
            <a:extLst>
              <a:ext uri="{FF2B5EF4-FFF2-40B4-BE49-F238E27FC236}">
                <a16:creationId xmlns:a16="http://schemas.microsoft.com/office/drawing/2014/main" id="{351B8A2F-7D41-3D90-4622-C4D788D30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G7A10 -- Which symbol in figure G7-1 represents a Zener diode?</a:t>
            </a:r>
          </a:p>
        </p:txBody>
      </p:sp>
      <p:sp>
        <p:nvSpPr>
          <p:cNvPr id="106499" name="Content Placeholder 2">
            <a:extLst>
              <a:ext uri="{FF2B5EF4-FFF2-40B4-BE49-F238E27FC236}">
                <a16:creationId xmlns:a16="http://schemas.microsoft.com/office/drawing/2014/main" id="{427F33C1-B890-5F62-F93F-6D97A424F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11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5</a:t>
            </a:r>
          </a:p>
        </p:txBody>
      </p:sp>
      <p:pic>
        <p:nvPicPr>
          <p:cNvPr id="106500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1DCE650B-6BB8-614E-4880-9A6972E2F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DF19CA5B-D4E7-4B7E-80B4-8CA69DAA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G7A10 -- Which symbol in figure G7-1 represents a Zener diode?</a:t>
            </a:r>
          </a:p>
        </p:txBody>
      </p:sp>
      <p:sp>
        <p:nvSpPr>
          <p:cNvPr id="107523" name="Content Placeholder 2">
            <a:extLst>
              <a:ext uri="{FF2B5EF4-FFF2-40B4-BE49-F238E27FC236}">
                <a16:creationId xmlns:a16="http://schemas.microsoft.com/office/drawing/2014/main" id="{9C3FB728-4F13-DAD3-35EB-83B813DA0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11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>
                <a:solidFill>
                  <a:srgbClr val="FF0000"/>
                </a:solidFill>
              </a:rPr>
              <a:t>D. Symbol 5</a:t>
            </a:r>
          </a:p>
        </p:txBody>
      </p:sp>
      <p:pic>
        <p:nvPicPr>
          <p:cNvPr id="107524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DD3481EA-2EC4-7929-090A-286738341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>
            <a:extLst>
              <a:ext uri="{FF2B5EF4-FFF2-40B4-BE49-F238E27FC236}">
                <a16:creationId xmlns:a16="http://schemas.microsoft.com/office/drawing/2014/main" id="{56E855B7-E356-702A-9BE8-5AF3E3E42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G7A11 -- Which symbol in figure G7-1 represents an NPN junction transistor?</a:t>
            </a:r>
          </a:p>
        </p:txBody>
      </p:sp>
      <p:sp>
        <p:nvSpPr>
          <p:cNvPr id="108547" name="Content Placeholder 2">
            <a:extLst>
              <a:ext uri="{FF2B5EF4-FFF2-40B4-BE49-F238E27FC236}">
                <a16:creationId xmlns:a16="http://schemas.microsoft.com/office/drawing/2014/main" id="{5997E212-4037-AD71-6F5D-F741DE0C4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2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7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11</a:t>
            </a:r>
          </a:p>
        </p:txBody>
      </p:sp>
      <p:pic>
        <p:nvPicPr>
          <p:cNvPr id="108548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FD081C41-5B8E-E378-0D1F-71DFFFBF3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>
            <a:extLst>
              <a:ext uri="{FF2B5EF4-FFF2-40B4-BE49-F238E27FC236}">
                <a16:creationId xmlns:a16="http://schemas.microsoft.com/office/drawing/2014/main" id="{C76F9FE0-C7E7-89A3-0139-6F383A12B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G7A11 -- Which symbol in figure G7-1 represents an NPN junction transistor?</a:t>
            </a:r>
          </a:p>
        </p:txBody>
      </p:sp>
      <p:sp>
        <p:nvSpPr>
          <p:cNvPr id="109571" name="Content Placeholder 2">
            <a:extLst>
              <a:ext uri="{FF2B5EF4-FFF2-40B4-BE49-F238E27FC236}">
                <a16:creationId xmlns:a16="http://schemas.microsoft.com/office/drawing/2014/main" id="{987BF162-902B-CA3F-4206-40A404099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>
                <a:solidFill>
                  <a:srgbClr val="FF0000"/>
                </a:solidFill>
              </a:rPr>
              <a:t>B. Symbol 2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7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11</a:t>
            </a:r>
          </a:p>
        </p:txBody>
      </p:sp>
      <p:pic>
        <p:nvPicPr>
          <p:cNvPr id="109572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F8B9BE87-2FAB-4510-E04D-1A652AF02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>
            <a:extLst>
              <a:ext uri="{FF2B5EF4-FFF2-40B4-BE49-F238E27FC236}">
                <a16:creationId xmlns:a16="http://schemas.microsoft.com/office/drawing/2014/main" id="{73F4B725-7298-DA71-C667-5B7BE49DA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G7A12 -- Which symbol in Figure G7-1 represents a solid core transformer?</a:t>
            </a:r>
          </a:p>
        </p:txBody>
      </p:sp>
      <p:sp>
        <p:nvSpPr>
          <p:cNvPr id="110595" name="Content Placeholder 2">
            <a:extLst>
              <a:ext uri="{FF2B5EF4-FFF2-40B4-BE49-F238E27FC236}">
                <a16:creationId xmlns:a16="http://schemas.microsoft.com/office/drawing/2014/main" id="{ADCEA821-93B8-E9A7-B96A-5D829068B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7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6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1</a:t>
            </a:r>
          </a:p>
        </p:txBody>
      </p:sp>
      <p:pic>
        <p:nvPicPr>
          <p:cNvPr id="110596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F566747E-FB1A-9FB8-1C2C-AD3109749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>
            <a:extLst>
              <a:ext uri="{FF2B5EF4-FFF2-40B4-BE49-F238E27FC236}">
                <a16:creationId xmlns:a16="http://schemas.microsoft.com/office/drawing/2014/main" id="{FC714319-89DA-6903-84BA-D68FE316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G7A12 -- Which symbol in Figure G7-1 represents a solid core transformer?</a:t>
            </a:r>
          </a:p>
        </p:txBody>
      </p:sp>
      <p:sp>
        <p:nvSpPr>
          <p:cNvPr id="111619" name="Content Placeholder 2">
            <a:extLst>
              <a:ext uri="{FF2B5EF4-FFF2-40B4-BE49-F238E27FC236}">
                <a16:creationId xmlns:a16="http://schemas.microsoft.com/office/drawing/2014/main" id="{0146BDCE-6923-9ABC-1B02-091787427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7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>
                <a:solidFill>
                  <a:srgbClr val="FF0000"/>
                </a:solidFill>
              </a:rPr>
              <a:t>C. Symbol 6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1</a:t>
            </a:r>
          </a:p>
        </p:txBody>
      </p:sp>
      <p:pic>
        <p:nvPicPr>
          <p:cNvPr id="111620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958FA52B-D183-D4C8-CF76-C75FE7702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>
            <a:extLst>
              <a:ext uri="{FF2B5EF4-FFF2-40B4-BE49-F238E27FC236}">
                <a16:creationId xmlns:a16="http://schemas.microsoft.com/office/drawing/2014/main" id="{EB11B78C-9643-AF9C-5C2D-583CDAF88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G7A13 -- Which symbol in Figure G7-1 represents a tapped inductor?</a:t>
            </a:r>
          </a:p>
        </p:txBody>
      </p:sp>
      <p:sp>
        <p:nvSpPr>
          <p:cNvPr id="112643" name="Content Placeholder 2">
            <a:extLst>
              <a:ext uri="{FF2B5EF4-FFF2-40B4-BE49-F238E27FC236}">
                <a16:creationId xmlns:a16="http://schemas.microsoft.com/office/drawing/2014/main" id="{50582D70-3E8C-79FA-A2F1-5186404FC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Symbol 7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11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6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1</a:t>
            </a:r>
          </a:p>
        </p:txBody>
      </p:sp>
      <p:pic>
        <p:nvPicPr>
          <p:cNvPr id="112644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CA2012B5-CB65-4836-DD1A-90519967D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>
            <a:extLst>
              <a:ext uri="{FF2B5EF4-FFF2-40B4-BE49-F238E27FC236}">
                <a16:creationId xmlns:a16="http://schemas.microsoft.com/office/drawing/2014/main" id="{F70818AD-0B77-C096-8EEA-0AF518B4C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G7A13 -- Which symbol in Figure G7-1 represents a tapped inductor?</a:t>
            </a:r>
          </a:p>
        </p:txBody>
      </p:sp>
      <p:sp>
        <p:nvSpPr>
          <p:cNvPr id="113667" name="Content Placeholder 2">
            <a:extLst>
              <a:ext uri="{FF2B5EF4-FFF2-40B4-BE49-F238E27FC236}">
                <a16:creationId xmlns:a16="http://schemas.microsoft.com/office/drawing/2014/main" id="{FB998D4E-0872-EC36-9CA2-CB2336C01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>
                <a:solidFill>
                  <a:srgbClr val="FF0000"/>
                </a:solidFill>
              </a:rPr>
              <a:t>A. Symbol 7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B. Symbol 11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Symbol 6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Symbol 1</a:t>
            </a:r>
          </a:p>
        </p:txBody>
      </p:sp>
      <p:pic>
        <p:nvPicPr>
          <p:cNvPr id="113668" name="Picture 3" descr="C:\Dropbox\Ray\Documents\Amateur Radio\Wabash Valley Amateur Radio Assn\License Class Materials\General\PowerPoint Slides\Revised G7-1.jpg">
            <a:extLst>
              <a:ext uri="{FF2B5EF4-FFF2-40B4-BE49-F238E27FC236}">
                <a16:creationId xmlns:a16="http://schemas.microsoft.com/office/drawing/2014/main" id="{27E9BB89-FBCE-4F5C-EA6B-F76DC3C2D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011363"/>
            <a:ext cx="59324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>
            <a:extLst>
              <a:ext uri="{FF2B5EF4-FFF2-40B4-BE49-F238E27FC236}">
                <a16:creationId xmlns:a16="http://schemas.microsoft.com/office/drawing/2014/main" id="{7913B55C-1086-BF8E-3DE7-57B35A241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G6B01 -- What determines the performance of a ferrite core at different frequencies?</a:t>
            </a:r>
          </a:p>
        </p:txBody>
      </p:sp>
      <p:sp>
        <p:nvSpPr>
          <p:cNvPr id="114691" name="Content Placeholder 2">
            <a:extLst>
              <a:ext uri="{FF2B5EF4-FFF2-40B4-BE49-F238E27FC236}">
                <a16:creationId xmlns:a16="http://schemas.microsoft.com/office/drawing/2014/main" id="{24B195FA-F8B2-2402-2BF1-E4AA090E1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2464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Its conductivity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Its thickness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The composition, or “mix,” of materials used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ratio of outer diameter to inner diameter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>
            <a:extLst>
              <a:ext uri="{FF2B5EF4-FFF2-40B4-BE49-F238E27FC236}">
                <a16:creationId xmlns:a16="http://schemas.microsoft.com/office/drawing/2014/main" id="{B4C2D373-D2F9-9E70-C30B-4F3F9E75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G6B01 -- What determines the performance of a ferrite core at different frequencies?</a:t>
            </a:r>
          </a:p>
        </p:txBody>
      </p:sp>
      <p:sp>
        <p:nvSpPr>
          <p:cNvPr id="115715" name="Content Placeholder 2">
            <a:extLst>
              <a:ext uri="{FF2B5EF4-FFF2-40B4-BE49-F238E27FC236}">
                <a16:creationId xmlns:a16="http://schemas.microsoft.com/office/drawing/2014/main" id="{290FFFE4-F32C-E028-CEDA-8387E4B47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2464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Its conductivity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Its thickness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The composition, or “mix,” of materials used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ratio of outer diameter to inner diameter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>
            <a:extLst>
              <a:ext uri="{FF2B5EF4-FFF2-40B4-BE49-F238E27FC236}">
                <a16:creationId xmlns:a16="http://schemas.microsoft.com/office/drawing/2014/main" id="{1E40A9FF-50D8-A8A2-BAA3-512BE25C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G6B05 -- What is an advantage of using a ferrite core toroidal inductor?</a:t>
            </a:r>
          </a:p>
        </p:txBody>
      </p:sp>
      <p:sp>
        <p:nvSpPr>
          <p:cNvPr id="116739" name="Content Placeholder 2">
            <a:extLst>
              <a:ext uri="{FF2B5EF4-FFF2-40B4-BE49-F238E27FC236}">
                <a16:creationId xmlns:a16="http://schemas.microsoft.com/office/drawing/2014/main" id="{EDDD053E-9D13-6DE8-E2F1-E0026E0E3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Large values of inductance may be obtained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magnetic properties of the core may be optimized for a specific range of frequencies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Most of the magnetic field is contained in the core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>
            <a:extLst>
              <a:ext uri="{FF2B5EF4-FFF2-40B4-BE49-F238E27FC236}">
                <a16:creationId xmlns:a16="http://schemas.microsoft.com/office/drawing/2014/main" id="{A8148BA8-8A37-E08D-F7C8-A56D8E9D8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G6B05 -- What is an advantage of using a ferrite core toroidal inductor?</a:t>
            </a:r>
          </a:p>
        </p:txBody>
      </p:sp>
      <p:sp>
        <p:nvSpPr>
          <p:cNvPr id="117763" name="Content Placeholder 2">
            <a:extLst>
              <a:ext uri="{FF2B5EF4-FFF2-40B4-BE49-F238E27FC236}">
                <a16:creationId xmlns:a16="http://schemas.microsoft.com/office/drawing/2014/main" id="{44A63391-2F80-2FD4-D613-66DB62032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Large values of inductance may be obtained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magnetic properties of the core may be optimized for a specific range of frequencies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Most of the magnetic field is contained in the core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All these choices are correct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569D2510-9A43-D37F-C0AF-AC77638EA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G6A04 -- Which of the following is characteristic of an electrolytic capacitor?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7551FAFD-9158-3AA3-BAA7-1914E6058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Tight tolerance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Much less leakage than any other type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High capacitance for a given volume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Inexpensive RF capacitor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>
            <a:extLst>
              <a:ext uri="{FF2B5EF4-FFF2-40B4-BE49-F238E27FC236}">
                <a16:creationId xmlns:a16="http://schemas.microsoft.com/office/drawing/2014/main" id="{24C366F6-6469-F703-536C-B4AAF99AB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G6A04 -- Which of the following is characteristic of an electrolytic capacitor?</a:t>
            </a:r>
          </a:p>
        </p:txBody>
      </p:sp>
      <p:sp>
        <p:nvSpPr>
          <p:cNvPr id="119811" name="Content Placeholder 2">
            <a:extLst>
              <a:ext uri="{FF2B5EF4-FFF2-40B4-BE49-F238E27FC236}">
                <a16:creationId xmlns:a16="http://schemas.microsoft.com/office/drawing/2014/main" id="{D80FCBD3-0FC3-C7CF-F02E-039154AD0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Tight tolerance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Much less leakage than any other type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High capacitance for a given volume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Inexpensive RF capacitor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>
            <a:extLst>
              <a:ext uri="{FF2B5EF4-FFF2-40B4-BE49-F238E27FC236}">
                <a16:creationId xmlns:a16="http://schemas.microsoft.com/office/drawing/2014/main" id="{FDDEC645-19D6-6C87-49C5-0D629FBA1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G6A08 -- Which of the following is characteristic of low voltage ceramic capacitors?</a:t>
            </a:r>
          </a:p>
        </p:txBody>
      </p:sp>
      <p:sp>
        <p:nvSpPr>
          <p:cNvPr id="120835" name="Content Placeholder 2">
            <a:extLst>
              <a:ext uri="{FF2B5EF4-FFF2-40B4-BE49-F238E27FC236}">
                <a16:creationId xmlns:a16="http://schemas.microsoft.com/office/drawing/2014/main" id="{5F361F01-5541-C141-2C67-E6C9EC0DE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Tight tolerance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High stability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High capacitance for given volume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Comparatively low cost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>
            <a:extLst>
              <a:ext uri="{FF2B5EF4-FFF2-40B4-BE49-F238E27FC236}">
                <a16:creationId xmlns:a16="http://schemas.microsoft.com/office/drawing/2014/main" id="{53382946-3E3E-C132-39E3-82E4DA85A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G6A08 -- Which of the following is characteristic of low voltage ceramic capacitors?</a:t>
            </a:r>
          </a:p>
        </p:txBody>
      </p:sp>
      <p:sp>
        <p:nvSpPr>
          <p:cNvPr id="121859" name="Content Placeholder 2">
            <a:extLst>
              <a:ext uri="{FF2B5EF4-FFF2-40B4-BE49-F238E27FC236}">
                <a16:creationId xmlns:a16="http://schemas.microsoft.com/office/drawing/2014/main" id="{103F0A4F-EDF0-FA6A-D2DD-6C92502EC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Tight tolerance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High stability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High capacitance for given volume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Comparatively low cost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>
            <a:extLst>
              <a:ext uri="{FF2B5EF4-FFF2-40B4-BE49-F238E27FC236}">
                <a16:creationId xmlns:a16="http://schemas.microsoft.com/office/drawing/2014/main" id="{06383AB1-52BF-40D8-530D-3814AAE5D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G5C01 -- What causes a voltage to appear across the secondary winding of a transformer when an AC voltage source is connected across its primary winding?</a:t>
            </a:r>
          </a:p>
        </p:txBody>
      </p:sp>
      <p:sp>
        <p:nvSpPr>
          <p:cNvPr id="122883" name="Content Placeholder 2">
            <a:extLst>
              <a:ext uri="{FF2B5EF4-FFF2-40B4-BE49-F238E27FC236}">
                <a16:creationId xmlns:a16="http://schemas.microsoft.com/office/drawing/2014/main" id="{D33C9823-CC4B-3051-C865-CD4F4E23F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Capacitive coupling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Displacement current coupling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Mutual inductance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Mutual capacitance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DC8B22C4-A58D-D2CB-6FA3-5F9CA7B15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G5C01 -- What causes a voltage to appear across the secondary winding of a transformer when an AC voltage source is connected across its primary winding?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A538D-45D2-55E9-E6C7-A912879B4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Capacitive coupling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Displacement current coupling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</a:t>
            </a:r>
            <a:r>
              <a:rPr lang="en-US" b="1" dirty="0">
                <a:solidFill>
                  <a:srgbClr val="C00000"/>
                </a:solidFill>
              </a:rPr>
              <a:t>Mutual inductance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Mutual capacitance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>
            <a:extLst>
              <a:ext uri="{FF2B5EF4-FFF2-40B4-BE49-F238E27FC236}">
                <a16:creationId xmlns:a16="http://schemas.microsoft.com/office/drawing/2014/main" id="{6D41FC15-B48F-E634-6F81-F08F0DB4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G5C02 -- What is the output voltage if an input signal is applied to the secondary winding of a 4:1 voltage step-down transformer instead of the primary winding?</a:t>
            </a:r>
          </a:p>
        </p:txBody>
      </p:sp>
      <p:sp>
        <p:nvSpPr>
          <p:cNvPr id="124931" name="Content Placeholder 2">
            <a:extLst>
              <a:ext uri="{FF2B5EF4-FFF2-40B4-BE49-F238E27FC236}">
                <a16:creationId xmlns:a16="http://schemas.microsoft.com/office/drawing/2014/main" id="{9C983805-D410-A71C-132C-1D6DBBE9C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input voltage is multiplied by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input voltage is divided by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Additional resistance must be added in series with the primary to prevent overload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Additional resistance must be added in parallel with the secondary to prevent overload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>
            <a:extLst>
              <a:ext uri="{FF2B5EF4-FFF2-40B4-BE49-F238E27FC236}">
                <a16:creationId xmlns:a16="http://schemas.microsoft.com/office/drawing/2014/main" id="{738800E3-F0F7-3C7E-598B-76C990292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G5C02 -- What is the output voltage if an input signal is applied to the secondary winding of a 4:1 voltage step-down transformer instead of the primary winding?</a:t>
            </a:r>
          </a:p>
        </p:txBody>
      </p:sp>
      <p:sp>
        <p:nvSpPr>
          <p:cNvPr id="125955" name="Content Placeholder 2">
            <a:extLst>
              <a:ext uri="{FF2B5EF4-FFF2-40B4-BE49-F238E27FC236}">
                <a16:creationId xmlns:a16="http://schemas.microsoft.com/office/drawing/2014/main" id="{AB122579-BA1D-9341-F43E-FBA8AEBB7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The input voltage is multiplied by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input voltage is divided by 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Additional resistance must be added in series with the primary to prevent overload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Additional resistance must be added in parallel with the secondary to prevent overload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2FDA7790-C86A-BEBE-0093-DB8D30105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G5C05 -- Why is the primary winding wire of a voltage step-up transformer usually a larger size than that of the secondary winding?</a:t>
            </a:r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C2005A25-9EC5-398F-820D-C2E9D2387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724400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To improve the coupling between the primary and secondary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To accommodate the higher current of the primary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To prevent parasitic oscillations due to resistive losses in the primary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To ensure that the volume of the primary winding is equal to the volume of the secondary winding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F7AE911A-D575-B52A-4E5C-4C0DC860D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G5C05 -- Why is the primary winding wire of a voltage step-up transformer usually a larger size than that of the secondary winding?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DEE076A5-BD66-B44E-E95F-A8DF12903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724400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To improve the coupling between the primary and secondary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To accommodate the higher current of the primary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To prevent parasitic oscillations due to resistive losses in the primary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To ensure that the volume of the primary winding is equal to the volume of the secondary winding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>
            <a:extLst>
              <a:ext uri="{FF2B5EF4-FFF2-40B4-BE49-F238E27FC236}">
                <a16:creationId xmlns:a16="http://schemas.microsoft.com/office/drawing/2014/main" id="{77ADE51D-A485-3663-4251-7E0E122F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28600"/>
            <a:ext cx="6858000" cy="2133600"/>
          </a:xfrm>
        </p:spPr>
        <p:txBody>
          <a:bodyPr/>
          <a:lstStyle/>
          <a:p>
            <a:pPr algn="l"/>
            <a:r>
              <a:rPr lang="en-US" altLang="en-US" sz="2800" b="1"/>
              <a:t>G5C06 -- </a:t>
            </a:r>
            <a:r>
              <a:rPr lang="en-US" altLang="en-US" sz="2800" b="1">
                <a:cs typeface="Calibri" panose="020F0502020204030204" pitchFamily="34" charset="0"/>
              </a:rPr>
              <a:t>What is the voltage output of a transformer with a 500-turn primary and a 1500-turn secondary when 120 VAC is applied to the primary?</a:t>
            </a:r>
            <a:br>
              <a:rPr lang="en-US" altLang="en-US" sz="2800" b="1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2800" b="1"/>
          </a:p>
        </p:txBody>
      </p:sp>
      <p:sp>
        <p:nvSpPr>
          <p:cNvPr id="129027" name="Content Placeholder 2">
            <a:extLst>
              <a:ext uri="{FF2B5EF4-FFF2-40B4-BE49-F238E27FC236}">
                <a16:creationId xmlns:a16="http://schemas.microsoft.com/office/drawing/2014/main" id="{D86692BF-524B-BC67-6304-82C8E2AF0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230563"/>
          </a:xfrm>
        </p:spPr>
        <p:txBody>
          <a:bodyPr/>
          <a:lstStyle/>
          <a:p>
            <a:pPr marL="0">
              <a:spcBef>
                <a:spcPct val="0"/>
              </a:spcBef>
            </a:pPr>
            <a:r>
              <a:rPr lang="en-US" altLang="en-US">
                <a:cs typeface="Calibri" panose="020F0502020204030204" pitchFamily="34" charset="0"/>
              </a:rPr>
              <a:t>A. 360 volts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ct val="0"/>
              </a:spcBef>
            </a:pPr>
            <a:r>
              <a:rPr lang="en-US" altLang="en-US">
                <a:cs typeface="Calibri" panose="020F0502020204030204" pitchFamily="34" charset="0"/>
              </a:rPr>
              <a:t>B. 120 volts</a:t>
            </a:r>
          </a:p>
          <a:p>
            <a:pPr marL="0">
              <a:spcBef>
                <a:spcPct val="0"/>
              </a:spcBef>
            </a:pPr>
            <a:r>
              <a:rPr lang="en-US" altLang="en-US">
                <a:cs typeface="Calibri" panose="020F0502020204030204" pitchFamily="34" charset="0"/>
              </a:rPr>
              <a:t>C. 40 volts</a:t>
            </a:r>
          </a:p>
          <a:p>
            <a:pPr marL="0"/>
            <a:r>
              <a:rPr lang="en-US" altLang="en-US">
                <a:cs typeface="Calibri" panose="020F0502020204030204" pitchFamily="34" charset="0"/>
              </a:rPr>
              <a:t>D. 25.5 volts </a:t>
            </a:r>
            <a:endParaRPr lang="en-US" alt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>
            <a:extLst>
              <a:ext uri="{FF2B5EF4-FFF2-40B4-BE49-F238E27FC236}">
                <a16:creationId xmlns:a16="http://schemas.microsoft.com/office/drawing/2014/main" id="{63E358C6-3DBB-0E35-A22B-7025974B7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28600"/>
            <a:ext cx="6858000" cy="2133600"/>
          </a:xfrm>
        </p:spPr>
        <p:txBody>
          <a:bodyPr/>
          <a:lstStyle/>
          <a:p>
            <a:pPr algn="l"/>
            <a:r>
              <a:rPr lang="en-US" altLang="en-US" sz="2800" b="1"/>
              <a:t>G5C06 -- </a:t>
            </a:r>
            <a:r>
              <a:rPr lang="en-US" altLang="en-US" sz="2800" b="1">
                <a:cs typeface="Calibri" panose="020F0502020204030204" pitchFamily="34" charset="0"/>
              </a:rPr>
              <a:t>What is the voltage output of a transformer with a 500-turn primary and a 1500-turn secondary when 120 VAC is applied to the primary?</a:t>
            </a:r>
            <a:br>
              <a:rPr lang="en-US" altLang="en-US" sz="2800" b="1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2800" b="1"/>
          </a:p>
        </p:txBody>
      </p:sp>
      <p:sp>
        <p:nvSpPr>
          <p:cNvPr id="130051" name="Content Placeholder 2">
            <a:extLst>
              <a:ext uri="{FF2B5EF4-FFF2-40B4-BE49-F238E27FC236}">
                <a16:creationId xmlns:a16="http://schemas.microsoft.com/office/drawing/2014/main" id="{516DC140-F0F9-E49A-36C7-228709C1A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230563"/>
          </a:xfrm>
        </p:spPr>
        <p:txBody>
          <a:bodyPr/>
          <a:lstStyle/>
          <a:p>
            <a:pPr marL="0">
              <a:spcBef>
                <a:spcPct val="0"/>
              </a:spcBef>
            </a:pPr>
            <a:r>
              <a:rPr lang="en-US" altLang="en-US">
                <a:solidFill>
                  <a:srgbClr val="FF0000"/>
                </a:solidFill>
                <a:cs typeface="Calibri" panose="020F0502020204030204" pitchFamily="34" charset="0"/>
              </a:rPr>
              <a:t>A. 360 volts</a:t>
            </a:r>
            <a:endParaRPr lang="en-US" altLang="en-US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ct val="0"/>
              </a:spcBef>
            </a:pPr>
            <a:r>
              <a:rPr lang="en-US" altLang="en-US">
                <a:cs typeface="Calibri" panose="020F0502020204030204" pitchFamily="34" charset="0"/>
              </a:rPr>
              <a:t>B. 120 volts</a:t>
            </a:r>
          </a:p>
          <a:p>
            <a:pPr marL="0">
              <a:spcBef>
                <a:spcPct val="0"/>
              </a:spcBef>
            </a:pPr>
            <a:r>
              <a:rPr lang="en-US" altLang="en-US">
                <a:cs typeface="Calibri" panose="020F0502020204030204" pitchFamily="34" charset="0"/>
              </a:rPr>
              <a:t>C. 40 volts</a:t>
            </a:r>
          </a:p>
          <a:p>
            <a:pPr marL="0"/>
            <a:r>
              <a:rPr lang="en-US" altLang="en-US">
                <a:cs typeface="Calibri" panose="020F0502020204030204" pitchFamily="34" charset="0"/>
              </a:rPr>
              <a:t>D. 25.5 volts </a:t>
            </a:r>
            <a:endParaRPr lang="en-US" alt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>
            <a:extLst>
              <a:ext uri="{FF2B5EF4-FFF2-40B4-BE49-F238E27FC236}">
                <a16:creationId xmlns:a16="http://schemas.microsoft.com/office/drawing/2014/main" id="{46ADB56A-8FA2-D8BB-E236-EAE07461B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G5B02 -- How does the total current relate to the individual currents in a circuit of parallel resistors?</a:t>
            </a:r>
          </a:p>
        </p:txBody>
      </p:sp>
      <p:sp>
        <p:nvSpPr>
          <p:cNvPr id="131075" name="Content Placeholder 2">
            <a:extLst>
              <a:ext uri="{FF2B5EF4-FFF2-40B4-BE49-F238E27FC236}">
                <a16:creationId xmlns:a16="http://schemas.microsoft.com/office/drawing/2014/main" id="{87F3926A-590D-7AA6-7D2B-32A47397B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 equals the average of each branch current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It decreases as more parallel branches are added to the circuit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It equals the sum of the currents through each branch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It is the sum of the reciprocal of each individual voltage drop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>
            <a:extLst>
              <a:ext uri="{FF2B5EF4-FFF2-40B4-BE49-F238E27FC236}">
                <a16:creationId xmlns:a16="http://schemas.microsoft.com/office/drawing/2014/main" id="{6D92C08D-F501-5D6C-C61C-10C5908D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G5B02 -- How does the total current relate to the individual currents in a circuit of parallel resistors?</a:t>
            </a:r>
          </a:p>
        </p:txBody>
      </p:sp>
      <p:sp>
        <p:nvSpPr>
          <p:cNvPr id="132099" name="Content Placeholder 2">
            <a:extLst>
              <a:ext uri="{FF2B5EF4-FFF2-40B4-BE49-F238E27FC236}">
                <a16:creationId xmlns:a16="http://schemas.microsoft.com/office/drawing/2014/main" id="{8D9B0B90-DEF9-1C72-64FD-F332ED460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 equals the average of each branch current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It decreases as more parallel branches are added to the circuit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It equals the sum of the currents through each branch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It is the sum of the reciprocal of each individual voltage drop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>
            <a:extLst>
              <a:ext uri="{FF2B5EF4-FFF2-40B4-BE49-F238E27FC236}">
                <a16:creationId xmlns:a16="http://schemas.microsoft.com/office/drawing/2014/main" id="{1CE517FA-5290-09A4-1A8E-A0F4918A1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G5C03 -- What is the total resistance of a 10-, a 20-, and a 50-ohm resistor connected in parallel?</a:t>
            </a:r>
          </a:p>
        </p:txBody>
      </p:sp>
      <p:sp>
        <p:nvSpPr>
          <p:cNvPr id="133123" name="Content Placeholder 2">
            <a:extLst>
              <a:ext uri="{FF2B5EF4-FFF2-40B4-BE49-F238E27FC236}">
                <a16:creationId xmlns:a16="http://schemas.microsoft.com/office/drawing/2014/main" id="{6DCDBC85-B488-6145-02C4-58C855B7B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5.9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0.17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17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80 ohms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>
            <a:extLst>
              <a:ext uri="{FF2B5EF4-FFF2-40B4-BE49-F238E27FC236}">
                <a16:creationId xmlns:a16="http://schemas.microsoft.com/office/drawing/2014/main" id="{2711A0BD-018B-CF2A-AEB9-22E25873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G5C03 -- What is the total resistance of a 10-, a 20-, and a 50-ohm resistor connected in parallel?</a:t>
            </a:r>
          </a:p>
        </p:txBody>
      </p:sp>
      <p:sp>
        <p:nvSpPr>
          <p:cNvPr id="134147" name="Content Placeholder 2">
            <a:extLst>
              <a:ext uri="{FF2B5EF4-FFF2-40B4-BE49-F238E27FC236}">
                <a16:creationId xmlns:a16="http://schemas.microsoft.com/office/drawing/2014/main" id="{1274488B-E76D-16DD-6AA6-089A958E7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5.9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0.17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17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80 ohms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>
            <a:extLst>
              <a:ext uri="{FF2B5EF4-FFF2-40B4-BE49-F238E27FC236}">
                <a16:creationId xmlns:a16="http://schemas.microsoft.com/office/drawing/2014/main" id="{8F051F23-764E-2D90-02D7-934D3A83E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G5C04 -- What is the approximate total resistance of a 100- and a 200-ohm resistor in parallel?</a:t>
            </a:r>
          </a:p>
        </p:txBody>
      </p:sp>
      <p:sp>
        <p:nvSpPr>
          <p:cNvPr id="135171" name="Content Placeholder 2">
            <a:extLst>
              <a:ext uri="{FF2B5EF4-FFF2-40B4-BE49-F238E27FC236}">
                <a16:creationId xmlns:a16="http://schemas.microsoft.com/office/drawing/2014/main" id="{4AEA30BB-6A5F-4BCF-EDB1-9CE06D1D3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300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150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75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67 ohms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>
            <a:extLst>
              <a:ext uri="{FF2B5EF4-FFF2-40B4-BE49-F238E27FC236}">
                <a16:creationId xmlns:a16="http://schemas.microsoft.com/office/drawing/2014/main" id="{07C47319-5F00-13BA-2DC4-C6E8269B0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G5C04 -- What is the approximate total resistance of a 100- and a 200-ohm resistor in parallel?</a:t>
            </a:r>
          </a:p>
        </p:txBody>
      </p:sp>
      <p:sp>
        <p:nvSpPr>
          <p:cNvPr id="136195" name="Content Placeholder 2">
            <a:extLst>
              <a:ext uri="{FF2B5EF4-FFF2-40B4-BE49-F238E27FC236}">
                <a16:creationId xmlns:a16="http://schemas.microsoft.com/office/drawing/2014/main" id="{E67CDD13-DDD9-2B4A-1C0D-DAD36ABA6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300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150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75 ohms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67 ohms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>
            <a:extLst>
              <a:ext uri="{FF2B5EF4-FFF2-40B4-BE49-F238E27FC236}">
                <a16:creationId xmlns:a16="http://schemas.microsoft.com/office/drawing/2014/main" id="{50C1F1AA-3A42-99BB-2DFC-8109FD02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G5C08 -- What is the equivalent capacitance of two 5.0 nanofarad capacitors and one 750 picofarad capacitor connected in parallel?</a:t>
            </a:r>
          </a:p>
        </p:txBody>
      </p:sp>
      <p:sp>
        <p:nvSpPr>
          <p:cNvPr id="137219" name="Content Placeholder 2">
            <a:extLst>
              <a:ext uri="{FF2B5EF4-FFF2-40B4-BE49-F238E27FC236}">
                <a16:creationId xmlns:a16="http://schemas.microsoft.com/office/drawing/2014/main" id="{9A720BE9-9FF3-801E-3E1D-F40B8C32C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576.9 nanofarads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1733 picofarads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3583 picofarads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10.750 nanofarads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>
            <a:extLst>
              <a:ext uri="{FF2B5EF4-FFF2-40B4-BE49-F238E27FC236}">
                <a16:creationId xmlns:a16="http://schemas.microsoft.com/office/drawing/2014/main" id="{3EB98ABB-99DA-2CE6-6C65-6119683B2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G5C08 -- What is the equivalent capacitance of two 5.0 nanofarad capacitors and one 750 picofarad capacitor connected in parallel?</a:t>
            </a:r>
          </a:p>
        </p:txBody>
      </p:sp>
      <p:sp>
        <p:nvSpPr>
          <p:cNvPr id="138243" name="Content Placeholder 2">
            <a:extLst>
              <a:ext uri="{FF2B5EF4-FFF2-40B4-BE49-F238E27FC236}">
                <a16:creationId xmlns:a16="http://schemas.microsoft.com/office/drawing/2014/main" id="{1F85E73C-2E17-FFDE-880A-3A11E27DA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576.9 nanofarads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1733 picofarads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3583 picofarads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10.750 nanofarads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>
            <a:extLst>
              <a:ext uri="{FF2B5EF4-FFF2-40B4-BE49-F238E27FC236}">
                <a16:creationId xmlns:a16="http://schemas.microsoft.com/office/drawing/2014/main" id="{519FE79A-650A-4AF8-0C56-5B897C46C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G5C09 -- What is the capacitance of three 100 microfarad capacitors connected in series?</a:t>
            </a:r>
          </a:p>
        </p:txBody>
      </p:sp>
      <p:sp>
        <p:nvSpPr>
          <p:cNvPr id="139267" name="Content Placeholder 2">
            <a:extLst>
              <a:ext uri="{FF2B5EF4-FFF2-40B4-BE49-F238E27FC236}">
                <a16:creationId xmlns:a16="http://schemas.microsoft.com/office/drawing/2014/main" id="{C9AA443D-BC6A-E494-3C9C-E09C56553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.30 microfarads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.33 microfarads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33.3 microfarads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300 microfarads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>
            <a:extLst>
              <a:ext uri="{FF2B5EF4-FFF2-40B4-BE49-F238E27FC236}">
                <a16:creationId xmlns:a16="http://schemas.microsoft.com/office/drawing/2014/main" id="{5A82E98B-6921-67C5-12F6-3DB6A1C5C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G5C09 -- What is the capacitance of three 100 microfarad capacitors connected in series?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5D008-D0A2-1D47-A63F-16A163535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.30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.33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</a:t>
            </a:r>
            <a:r>
              <a:rPr lang="en-US" b="1" dirty="0">
                <a:solidFill>
                  <a:srgbClr val="C00000"/>
                </a:solidFill>
              </a:rPr>
              <a:t>33.3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300 microfarads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>
            <a:extLst>
              <a:ext uri="{FF2B5EF4-FFF2-40B4-BE49-F238E27FC236}">
                <a16:creationId xmlns:a16="http://schemas.microsoft.com/office/drawing/2014/main" id="{54F72940-0F65-6108-0EC3-803C69BCA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G5C10 -- What is the inductance of three 10 millihenry inductors connected in parallel?</a:t>
            </a:r>
          </a:p>
        </p:txBody>
      </p:sp>
      <p:sp>
        <p:nvSpPr>
          <p:cNvPr id="141315" name="Content Placeholder 2">
            <a:extLst>
              <a:ext uri="{FF2B5EF4-FFF2-40B4-BE49-F238E27FC236}">
                <a16:creationId xmlns:a16="http://schemas.microsoft.com/office/drawing/2014/main" id="{BC8AD534-D7EE-CDCA-14D6-FFA36A1F0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 0.30 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 3.3 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C. 3.3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D. 30 millihenries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>
            <a:extLst>
              <a:ext uri="{FF2B5EF4-FFF2-40B4-BE49-F238E27FC236}">
                <a16:creationId xmlns:a16="http://schemas.microsoft.com/office/drawing/2014/main" id="{0BA9189E-72E5-6885-9705-4FCE04C37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G5C10 -- What is the inductance of three 10 millihenry inductors connected in parallel?</a:t>
            </a:r>
          </a:p>
        </p:txBody>
      </p:sp>
      <p:sp>
        <p:nvSpPr>
          <p:cNvPr id="142339" name="Content Placeholder 2">
            <a:extLst>
              <a:ext uri="{FF2B5EF4-FFF2-40B4-BE49-F238E27FC236}">
                <a16:creationId xmlns:a16="http://schemas.microsoft.com/office/drawing/2014/main" id="{041FD586-4164-A30A-26DE-C3B7DB610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 0.30 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 3.3 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>
                <a:solidFill>
                  <a:srgbClr val="FF0000"/>
                </a:solidFill>
              </a:rPr>
              <a:t>C. 3.3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D. 30 millihenries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>
            <a:extLst>
              <a:ext uri="{FF2B5EF4-FFF2-40B4-BE49-F238E27FC236}">
                <a16:creationId xmlns:a16="http://schemas.microsoft.com/office/drawing/2014/main" id="{E4C6E57E-DB60-BAE4-AC98-AC85A2B9A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G5C11 -- What is the inductance of a circuit with a 20 millihenry inductor connected in series with a 50 millihenry inductor?</a:t>
            </a:r>
          </a:p>
        </p:txBody>
      </p:sp>
      <p:sp>
        <p:nvSpPr>
          <p:cNvPr id="143363" name="Content Placeholder 2">
            <a:extLst>
              <a:ext uri="{FF2B5EF4-FFF2-40B4-BE49-F238E27FC236}">
                <a16:creationId xmlns:a16="http://schemas.microsoft.com/office/drawing/2014/main" id="{D94B9F1E-2AFF-6EB4-290B-C95448ED2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 0.07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 14.3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C. 70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D. 1000 millihenries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>
            <a:extLst>
              <a:ext uri="{FF2B5EF4-FFF2-40B4-BE49-F238E27FC236}">
                <a16:creationId xmlns:a16="http://schemas.microsoft.com/office/drawing/2014/main" id="{C2705C77-4F30-3126-2FC7-ED6AE8B1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G5C11 -- What is the inductance of a circuit with a 20 millihenry inductor connected in series with a 50 millihenry inductor?</a:t>
            </a:r>
          </a:p>
        </p:txBody>
      </p:sp>
      <p:sp>
        <p:nvSpPr>
          <p:cNvPr id="144387" name="Content Placeholder 2">
            <a:extLst>
              <a:ext uri="{FF2B5EF4-FFF2-40B4-BE49-F238E27FC236}">
                <a16:creationId xmlns:a16="http://schemas.microsoft.com/office/drawing/2014/main" id="{8203E6B2-427A-032D-8A00-A53EBD450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 0.07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 14.3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>
                <a:solidFill>
                  <a:srgbClr val="FF0000"/>
                </a:solidFill>
              </a:rPr>
              <a:t>C. 70 millihenries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D. 1000 millihenries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itle 1">
            <a:extLst>
              <a:ext uri="{FF2B5EF4-FFF2-40B4-BE49-F238E27FC236}">
                <a16:creationId xmlns:a16="http://schemas.microsoft.com/office/drawing/2014/main" id="{9CA9826D-EFD5-7740-9CF1-E83EC93C7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G5C12 -- What is the capacitance of a 20 microfarad capacitor connected in series with a 50 microfarad capacitor?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8EC03-CDFB-166F-C538-E02789AC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fr-FR" dirty="0"/>
              <a:t>A. 0.07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fr-FR" dirty="0"/>
              <a:t>B. 14.3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fr-FR" dirty="0"/>
              <a:t>C. 70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fr-FR" dirty="0"/>
              <a:t>D. 1000 microfarads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>
            <a:extLst>
              <a:ext uri="{FF2B5EF4-FFF2-40B4-BE49-F238E27FC236}">
                <a16:creationId xmlns:a16="http://schemas.microsoft.com/office/drawing/2014/main" id="{BFB0B8FF-9AF0-348C-360E-2C6171A9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G5C12 -- What is the capacitance of a 20 microfarad capacitor connected in series with a 50 microfarad capacitor?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28851-86FF-FAFA-BB92-CAD788B42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fr-FR" dirty="0"/>
              <a:t>A. 0.07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fr-FR" dirty="0">
                <a:solidFill>
                  <a:srgbClr val="FF0000"/>
                </a:solidFill>
              </a:rPr>
              <a:t>B. 14.3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fr-FR" dirty="0"/>
              <a:t>C. 70 microfarads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fr-FR" dirty="0"/>
              <a:t>D. 1000 microfarads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>
            <a:extLst>
              <a:ext uri="{FF2B5EF4-FFF2-40B4-BE49-F238E27FC236}">
                <a16:creationId xmlns:a16="http://schemas.microsoft.com/office/drawing/2014/main" id="{39901E1D-DB24-32FC-0892-B0E3C58B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G5C13 -- Which of the following components should be added to a capacitor to increase the capacitance?</a:t>
            </a:r>
          </a:p>
        </p:txBody>
      </p:sp>
      <p:sp>
        <p:nvSpPr>
          <p:cNvPr id="147459" name="Content Placeholder 2">
            <a:extLst>
              <a:ext uri="{FF2B5EF4-FFF2-40B4-BE49-F238E27FC236}">
                <a16:creationId xmlns:a16="http://schemas.microsoft.com/office/drawing/2014/main" id="{DA54D204-AFDC-3165-DCE1-D609105F8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/>
              <a:t>A.	An inductor in series 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/>
              <a:t>B.	A resistor in series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/>
              <a:t>C.	A capacitor in parallel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/>
              <a:t>D.	A capacitor in series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1">
            <a:extLst>
              <a:ext uri="{FF2B5EF4-FFF2-40B4-BE49-F238E27FC236}">
                <a16:creationId xmlns:a16="http://schemas.microsoft.com/office/drawing/2014/main" id="{2C6416C9-B107-0989-7996-F247AA28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G5C13 -- Which of the following components should be added to a capacitor to increase the capacitance?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EB8EC-2803-2B97-9D3C-044B17016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4350" indent="-514350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An inductor in series </a:t>
            </a:r>
          </a:p>
          <a:p>
            <a:pPr marL="514350" indent="-514350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A resistor in series</a:t>
            </a:r>
          </a:p>
          <a:p>
            <a:pPr marL="514350" indent="-514350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</a:t>
            </a:r>
            <a:r>
              <a:rPr lang="en-US" b="1" dirty="0">
                <a:solidFill>
                  <a:srgbClr val="C00000"/>
                </a:solidFill>
              </a:rPr>
              <a:t>A capacitor in parallel</a:t>
            </a:r>
          </a:p>
          <a:p>
            <a:pPr marL="514350" indent="-514350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A capacitor in series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1">
            <a:extLst>
              <a:ext uri="{FF2B5EF4-FFF2-40B4-BE49-F238E27FC236}">
                <a16:creationId xmlns:a16="http://schemas.microsoft.com/office/drawing/2014/main" id="{5C9D7145-CEC8-FA41-093D-32182316E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G5C14 -- Which of the following components should be added to an inductor to increase the inductance?</a:t>
            </a:r>
          </a:p>
        </p:txBody>
      </p:sp>
      <p:sp>
        <p:nvSpPr>
          <p:cNvPr id="149507" name="Content Placeholder 2">
            <a:extLst>
              <a:ext uri="{FF2B5EF4-FFF2-40B4-BE49-F238E27FC236}">
                <a16:creationId xmlns:a16="http://schemas.microsoft.com/office/drawing/2014/main" id="{B7A219C4-2F53-BECC-62E5-5A0747819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A capacitor in series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A resistor in parallel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An inductor in parallel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An inductor in series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1">
            <a:extLst>
              <a:ext uri="{FF2B5EF4-FFF2-40B4-BE49-F238E27FC236}">
                <a16:creationId xmlns:a16="http://schemas.microsoft.com/office/drawing/2014/main" id="{B4730800-0564-B7F5-06C4-B1E8680D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G5C14 -- Which of the following components should be added to an inductor to increase the inductance?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6A34C-2F80-D819-729D-007427C4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A capacitor in series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A resistor in parallel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An inductor in parallel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</a:t>
            </a:r>
            <a:r>
              <a:rPr lang="en-US" b="1" dirty="0">
                <a:solidFill>
                  <a:srgbClr val="C00000"/>
                </a:solidFill>
              </a:rPr>
              <a:t>An inductor in series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Content Placeholder 2">
            <a:extLst>
              <a:ext uri="{FF2B5EF4-FFF2-40B4-BE49-F238E27FC236}">
                <a16:creationId xmlns:a16="http://schemas.microsoft.com/office/drawing/2014/main" id="{C55AD2A8-6641-4983-B650-CC8A81AF7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Reactance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All resistors do is convert electrical energy into heat.</a:t>
            </a:r>
          </a:p>
          <a:p>
            <a:pPr lvl="2"/>
            <a:r>
              <a:rPr lang="en-US" altLang="en-US"/>
              <a:t>They don’t care whether current is DC or AC.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Inductors &amp; capacitors store energy.</a:t>
            </a:r>
          </a:p>
          <a:p>
            <a:pPr lvl="2"/>
            <a:r>
              <a:rPr lang="en-US" altLang="en-US"/>
              <a:t>React differently to AC than to DC voltages/currents.</a:t>
            </a:r>
          </a:p>
          <a:p>
            <a:pPr lvl="2"/>
            <a:r>
              <a:rPr lang="en-US" altLang="en-US"/>
              <a:t>Response to an AC voltage or current is called “reactance”.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Unit of measurement = Ohm (</a:t>
            </a:r>
            <a:r>
              <a:rPr lang="el-GR" altLang="en-US"/>
              <a:t>Ω</a:t>
            </a:r>
            <a:r>
              <a:rPr lang="en-US" altLang="en-US"/>
              <a:t>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Symbol used in equations = X</a:t>
            </a:r>
            <a:r>
              <a:rPr lang="en-US" altLang="en-US" baseline="-25000"/>
              <a:t>L</a:t>
            </a:r>
            <a:r>
              <a:rPr lang="en-US" altLang="en-US"/>
              <a:t> or X</a:t>
            </a:r>
            <a:r>
              <a:rPr lang="en-US" altLang="en-US" baseline="-25000"/>
              <a:t>C</a:t>
            </a:r>
          </a:p>
          <a:p>
            <a:endParaRPr lang="en-US" altLang="en-US"/>
          </a:p>
        </p:txBody>
      </p:sp>
      <p:sp>
        <p:nvSpPr>
          <p:cNvPr id="151555" name="Title 1">
            <a:extLst>
              <a:ext uri="{FF2B5EF4-FFF2-40B4-BE49-F238E27FC236}">
                <a16:creationId xmlns:a16="http://schemas.microsoft.com/office/drawing/2014/main" id="{BEA66337-0A07-1445-3FC8-5848289C9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70866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Content Placeholder 2">
            <a:extLst>
              <a:ext uri="{FF2B5EF4-FFF2-40B4-BE49-F238E27FC236}">
                <a16:creationId xmlns:a16="http://schemas.microsoft.com/office/drawing/2014/main" id="{AC85B775-DFFD-6A33-0722-B812DFC55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altLang="en-US"/>
              <a:t>Reactance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Capacitive reactance.</a:t>
            </a:r>
          </a:p>
          <a:p>
            <a:pPr lvl="2"/>
            <a:r>
              <a:rPr lang="en-US" altLang="en-US"/>
              <a:t>X</a:t>
            </a:r>
            <a:r>
              <a:rPr lang="en-US" altLang="en-US" baseline="-25000"/>
              <a:t>C</a:t>
            </a:r>
            <a:r>
              <a:rPr lang="en-US" altLang="en-US"/>
              <a:t> = 1 / (2</a:t>
            </a:r>
            <a:r>
              <a:rPr lang="el-GR" altLang="en-US"/>
              <a:t>π</a:t>
            </a:r>
            <a:r>
              <a:rPr lang="en-US" altLang="en-US"/>
              <a:t>fC)</a:t>
            </a:r>
          </a:p>
          <a:p>
            <a:pPr lvl="2"/>
            <a:r>
              <a:rPr lang="en-US" altLang="en-US"/>
              <a:t>In a DC circuit (f = 0), X</a:t>
            </a:r>
            <a:r>
              <a:rPr lang="en-US" altLang="en-US" baseline="-25000"/>
              <a:t>C</a:t>
            </a:r>
            <a:r>
              <a:rPr lang="en-US" altLang="en-US"/>
              <a:t> = ∞.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Capacitor looks like an open circuit.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After initial charging current, the current flow drops to zero.</a:t>
            </a:r>
          </a:p>
          <a:p>
            <a:pPr lvl="2"/>
            <a:r>
              <a:rPr lang="en-US" altLang="en-US"/>
              <a:t>At extremely high frequencies (f = ∞), X</a:t>
            </a:r>
            <a:r>
              <a:rPr lang="en-US" altLang="en-US" baseline="-25000"/>
              <a:t>C</a:t>
            </a:r>
            <a:r>
              <a:rPr lang="en-US" altLang="en-US"/>
              <a:t> = 0.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Capacitor looks like a short circuit.</a:t>
            </a:r>
          </a:p>
          <a:p>
            <a:endParaRPr lang="en-US" altLang="en-US"/>
          </a:p>
        </p:txBody>
      </p:sp>
      <p:sp>
        <p:nvSpPr>
          <p:cNvPr id="152579" name="Title 1">
            <a:extLst>
              <a:ext uri="{FF2B5EF4-FFF2-40B4-BE49-F238E27FC236}">
                <a16:creationId xmlns:a16="http://schemas.microsoft.com/office/drawing/2014/main" id="{7EF5521E-3758-488C-100A-39F453015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Content Placeholder 2">
            <a:extLst>
              <a:ext uri="{FF2B5EF4-FFF2-40B4-BE49-F238E27FC236}">
                <a16:creationId xmlns:a16="http://schemas.microsoft.com/office/drawing/2014/main" id="{DD264AC1-0932-64FD-0599-618C19AD5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Reactance</a:t>
            </a:r>
          </a:p>
          <a:p>
            <a:pPr lvl="2" eaLnBrk="1" hangingPunct="1"/>
            <a:r>
              <a:rPr lang="en-US" altLang="en-US"/>
              <a:t>Capacitive Reactance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  <a:p>
            <a:pPr lvl="3" eaLnBrk="1" hangingPunct="1">
              <a:buFont typeface="Arial" panose="020B0604020202020204" pitchFamily="34" charset="0"/>
              <a:buNone/>
            </a:pPr>
            <a:r>
              <a:rPr lang="en-US" altLang="en-US"/>
              <a:t>XC = 1 / (2</a:t>
            </a:r>
            <a:r>
              <a:rPr lang="el-GR" altLang="en-US"/>
              <a:t>π</a:t>
            </a:r>
            <a:r>
              <a:rPr lang="en-US" altLang="en-US"/>
              <a:t>fC)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Reactance decreases with increasing frequency.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Capacitors oppose change in voltage.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Capacitor looks like open circuit at 0 Hz (DC).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Capacitor looks like short circuit at very high frequencies.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capacitor blocks DC current, resists low-frequency AC current, &amp; passes high-frequency AC current.</a:t>
            </a:r>
          </a:p>
        </p:txBody>
      </p:sp>
      <p:sp>
        <p:nvSpPr>
          <p:cNvPr id="153603" name="Title 1">
            <a:extLst>
              <a:ext uri="{FF2B5EF4-FFF2-40B4-BE49-F238E27FC236}">
                <a16:creationId xmlns:a16="http://schemas.microsoft.com/office/drawing/2014/main" id="{30165D97-9128-6068-36B0-699D2C6AE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  <p:pic>
        <p:nvPicPr>
          <p:cNvPr id="153604" name="Picture 7" descr="C:\Users\Ray\Pictures\fil4.gif">
            <a:extLst>
              <a:ext uri="{FF2B5EF4-FFF2-40B4-BE49-F238E27FC236}">
                <a16:creationId xmlns:a16="http://schemas.microsoft.com/office/drawing/2014/main" id="{F25EB89E-625E-7C14-3C19-A09EA3DA0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1736725"/>
            <a:ext cx="2519362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Content Placeholder 2">
            <a:extLst>
              <a:ext uri="{FF2B5EF4-FFF2-40B4-BE49-F238E27FC236}">
                <a16:creationId xmlns:a16="http://schemas.microsoft.com/office/drawing/2014/main" id="{70C84417-6DFB-DC5C-1411-173EDFA13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3434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Reactance</a:t>
            </a:r>
          </a:p>
          <a:p>
            <a:pPr lvl="2" eaLnBrk="1" hangingPunct="1"/>
            <a:r>
              <a:rPr lang="en-US" altLang="en-US"/>
              <a:t>Capacitive Reactance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When energy is first applied to a capacitor, the voltage is zero, &amp; the current jumps to a large value.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As the capacitor charges up, the voltage climbs to the steady state value and the current drops to zero.</a:t>
            </a:r>
          </a:p>
        </p:txBody>
      </p:sp>
      <p:sp>
        <p:nvSpPr>
          <p:cNvPr id="154627" name="Title 1">
            <a:extLst>
              <a:ext uri="{FF2B5EF4-FFF2-40B4-BE49-F238E27FC236}">
                <a16:creationId xmlns:a16="http://schemas.microsoft.com/office/drawing/2014/main" id="{C6396A0E-2178-CF31-DA12-1BEABA33B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  <p:pic>
        <p:nvPicPr>
          <p:cNvPr id="154628" name="Picture 2" descr="C:\Users\Ray\Pictures\rc2.gif">
            <a:extLst>
              <a:ext uri="{FF2B5EF4-FFF2-40B4-BE49-F238E27FC236}">
                <a16:creationId xmlns:a16="http://schemas.microsoft.com/office/drawing/2014/main" id="{AB254BA2-FDE0-8ABE-548A-D2DFBF5AF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28800"/>
            <a:ext cx="3722688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Content Placeholder 2">
            <a:extLst>
              <a:ext uri="{FF2B5EF4-FFF2-40B4-BE49-F238E27FC236}">
                <a16:creationId xmlns:a16="http://schemas.microsoft.com/office/drawing/2014/main" id="{E7621810-5C39-9554-3772-72618C0E2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Reactance</a:t>
            </a:r>
          </a:p>
          <a:p>
            <a:pPr lvl="2" eaLnBrk="1" hangingPunct="1"/>
            <a:r>
              <a:rPr lang="en-US" altLang="en-US"/>
              <a:t>Inductive Reactance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X</a:t>
            </a:r>
            <a:r>
              <a:rPr lang="en-US" altLang="en-US" sz="2400" baseline="-25000">
                <a:cs typeface="Times New Roman" panose="02020603050405020304" pitchFamily="18" charset="0"/>
              </a:rPr>
              <a:t>L</a:t>
            </a:r>
            <a:r>
              <a:rPr lang="en-US" altLang="en-US" sz="2400">
                <a:cs typeface="Times New Roman" panose="02020603050405020304" pitchFamily="18" charset="0"/>
              </a:rPr>
              <a:t>  = 2</a:t>
            </a:r>
            <a:r>
              <a:rPr lang="el-GR" altLang="en-US" sz="2400">
                <a:cs typeface="Times New Roman" panose="02020603050405020304" pitchFamily="18" charset="0"/>
              </a:rPr>
              <a:t>π</a:t>
            </a:r>
            <a:r>
              <a:rPr lang="en-US" altLang="en-US" sz="2400">
                <a:cs typeface="Times New Roman" panose="02020603050405020304" pitchFamily="18" charset="0"/>
              </a:rPr>
              <a:t>fL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endParaRPr lang="en-US" altLang="en-US" sz="2400"/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Reactance increases with increasing frequency.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Inductors oppose change in current.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Inductor looks like a short circuit at 0 Hz (DC).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Inductor looks like an open circuit at very high frequencies.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An inductor passes DC current, resists low-frequency AC current, &amp; blocks high-frequency AC current.</a:t>
            </a:r>
          </a:p>
        </p:txBody>
      </p:sp>
      <p:sp>
        <p:nvSpPr>
          <p:cNvPr id="155651" name="Title 1">
            <a:extLst>
              <a:ext uri="{FF2B5EF4-FFF2-40B4-BE49-F238E27FC236}">
                <a16:creationId xmlns:a16="http://schemas.microsoft.com/office/drawing/2014/main" id="{3808E914-B8A4-D4CC-8BED-49ECF451A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  <p:pic>
        <p:nvPicPr>
          <p:cNvPr id="155652" name="Picture 2" descr="C:\Users\Ray\Pictures\ind65.gif">
            <a:extLst>
              <a:ext uri="{FF2B5EF4-FFF2-40B4-BE49-F238E27FC236}">
                <a16:creationId xmlns:a16="http://schemas.microsoft.com/office/drawing/2014/main" id="{113671EF-2EED-46E5-6ED4-125F2FF29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1752600"/>
            <a:ext cx="2555875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Content Placeholder 2">
            <a:extLst>
              <a:ext uri="{FF2B5EF4-FFF2-40B4-BE49-F238E27FC236}">
                <a16:creationId xmlns:a16="http://schemas.microsoft.com/office/drawing/2014/main" id="{C7D8B0CF-6701-DBE2-6AF7-43561F04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Reactance</a:t>
            </a:r>
          </a:p>
          <a:p>
            <a:pPr lvl="2" eaLnBrk="1" hangingPunct="1"/>
            <a:r>
              <a:rPr lang="en-US" altLang="en-US"/>
              <a:t>Inductive Reactance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When energy is first applied to a capacitor, the current is zero, &amp; the voltage jumps to a large value.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As the inductor charges up, the current climbs to the steady state value and the voltage drops to zero.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156675" name="Title 1">
            <a:extLst>
              <a:ext uri="{FF2B5EF4-FFF2-40B4-BE49-F238E27FC236}">
                <a16:creationId xmlns:a16="http://schemas.microsoft.com/office/drawing/2014/main" id="{97608670-23E2-7392-CEE6-6FC1BD61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  <p:pic>
        <p:nvPicPr>
          <p:cNvPr id="156676" name="Picture 2" descr="C:\Users\Ray\Pictures\ind53.gif">
            <a:extLst>
              <a:ext uri="{FF2B5EF4-FFF2-40B4-BE49-F238E27FC236}">
                <a16:creationId xmlns:a16="http://schemas.microsoft.com/office/drawing/2014/main" id="{E7A607A5-1FF0-C1B6-CC6D-375723265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4186238"/>
            <a:ext cx="4260850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Content Placeholder 2">
            <a:extLst>
              <a:ext uri="{FF2B5EF4-FFF2-40B4-BE49-F238E27FC236}">
                <a16:creationId xmlns:a16="http://schemas.microsoft.com/office/drawing/2014/main" id="{B9CFD3C7-DAE9-C87B-3822-5CAC91303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</a:t>
            </a:r>
          </a:p>
          <a:p>
            <a:pPr lvl="2" eaLnBrk="1" hangingPunct="1"/>
            <a:r>
              <a:rPr lang="en-US" altLang="en-US"/>
              <a:t>The opposition to current flow in an AC circuit caused  by resistance, capacitive reactance, inductive reactance, or any combination thereof.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Unit of measurement = Ohm (</a:t>
            </a:r>
            <a:r>
              <a:rPr lang="el-GR" altLang="en-US"/>
              <a:t>Ω</a:t>
            </a:r>
            <a:r>
              <a:rPr lang="en-US" altLang="en-US"/>
              <a:t>)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Symbol used in equations = Z.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157699" name="Title 1">
            <a:extLst>
              <a:ext uri="{FF2B5EF4-FFF2-40B4-BE49-F238E27FC236}">
                <a16:creationId xmlns:a16="http://schemas.microsoft.com/office/drawing/2014/main" id="{AD79A844-5031-0BA1-91D0-DD3DD4A8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Content Placeholder 2">
            <a:extLst>
              <a:ext uri="{FF2B5EF4-FFF2-40B4-BE49-F238E27FC236}">
                <a16:creationId xmlns:a16="http://schemas.microsoft.com/office/drawing/2014/main" id="{CAF24FB1-330F-4DF1-8B4A-20D9E9CA3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2672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Resonance</a:t>
            </a:r>
          </a:p>
          <a:p>
            <a:pPr lvl="2" eaLnBrk="1" hangingPunct="1"/>
            <a:r>
              <a:rPr lang="en-US" altLang="en-US"/>
              <a:t>Condition when frequency of applied signal matches “natural” frequency of circuit.</a:t>
            </a:r>
          </a:p>
          <a:p>
            <a:pPr lvl="2" eaLnBrk="1" hangingPunct="1"/>
            <a:r>
              <a:rPr lang="en-US" altLang="en-US"/>
              <a:t>At the resonant frequency, the inductive &amp; capacitive reactances are equal and cancel each other out, leaving a purely resistive impedance.</a:t>
            </a:r>
          </a:p>
          <a:p>
            <a:pPr lvl="2" eaLnBrk="1" hangingPunct="1"/>
            <a:endParaRPr lang="en-US" altLang="en-US"/>
          </a:p>
          <a:p>
            <a:pPr lvl="3" eaLnBrk="1" hangingPunct="1">
              <a:buFont typeface="Arial" panose="020B0604020202020204" pitchFamily="34" charset="0"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= X</a:t>
            </a:r>
            <a:r>
              <a:rPr lang="en-US" alt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= 1 / (2</a:t>
            </a:r>
            <a:r>
              <a:rPr lang="el-GR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en-US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= 1 /     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l-GR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π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LC</a:t>
            </a:r>
            <a:endParaRPr lang="en-US" altLang="en-US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158723" name="Title 1">
            <a:extLst>
              <a:ext uri="{FF2B5EF4-FFF2-40B4-BE49-F238E27FC236}">
                <a16:creationId xmlns:a16="http://schemas.microsoft.com/office/drawing/2014/main" id="{CE27A4BE-CE39-4EF2-DF09-8576169F1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2DAB525-53BF-0B90-0047-ACA9E02CE554}"/>
              </a:ext>
            </a:extLst>
          </p:cNvPr>
          <p:cNvCxnSpPr/>
          <p:nvPr/>
        </p:nvCxnSpPr>
        <p:spPr>
          <a:xfrm>
            <a:off x="6324600" y="4876800"/>
            <a:ext cx="1524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CEC378-D29F-3E43-AAD6-8DDE4F641EBE}"/>
              </a:ext>
            </a:extLst>
          </p:cNvPr>
          <p:cNvCxnSpPr/>
          <p:nvPr/>
        </p:nvCxnSpPr>
        <p:spPr>
          <a:xfrm flipV="1">
            <a:off x="6477000" y="4724400"/>
            <a:ext cx="152400" cy="304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B45AC09-4BE1-80ED-799E-9DAAC2B81C06}"/>
              </a:ext>
            </a:extLst>
          </p:cNvPr>
          <p:cNvCxnSpPr/>
          <p:nvPr/>
        </p:nvCxnSpPr>
        <p:spPr>
          <a:xfrm>
            <a:off x="6629400" y="4724400"/>
            <a:ext cx="685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Content Placeholder 2">
            <a:extLst>
              <a:ext uri="{FF2B5EF4-FFF2-40B4-BE49-F238E27FC236}">
                <a16:creationId xmlns:a16="http://schemas.microsoft.com/office/drawing/2014/main" id="{80EE339C-4D90-F87C-DD24-5DED1523E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2672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Resonance</a:t>
            </a:r>
          </a:p>
          <a:p>
            <a:pPr lvl="2" eaLnBrk="1" hangingPunct="1"/>
            <a:r>
              <a:rPr lang="en-US" altLang="en-US"/>
              <a:t>Resonant circuits are used in: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Filters.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Tuned stages in receivers &amp; transmitters.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Antennas &amp; Traps.</a:t>
            </a:r>
          </a:p>
          <a:p>
            <a:pPr lvl="2" eaLnBrk="1" hangingPunct="1"/>
            <a:r>
              <a:rPr lang="en-US" altLang="en-US"/>
              <a:t>Parasitic inductances &amp; capacitances can cause a component to become “self-resonant” &amp; lead to unwanted behavior.</a:t>
            </a:r>
          </a:p>
          <a:p>
            <a:pPr lvl="2" eaLnBrk="1" hangingPunct="1"/>
            <a:endParaRPr lang="en-US" altLang="en-US"/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159747" name="Title 1">
            <a:extLst>
              <a:ext uri="{FF2B5EF4-FFF2-40B4-BE49-F238E27FC236}">
                <a16:creationId xmlns:a16="http://schemas.microsoft.com/office/drawing/2014/main" id="{26E42308-1A94-B263-6C66-7B975C4DB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Content Placeholder 2">
            <a:extLst>
              <a:ext uri="{FF2B5EF4-FFF2-40B4-BE49-F238E27FC236}">
                <a16:creationId xmlns:a16="http://schemas.microsoft.com/office/drawing/2014/main" id="{E33D0301-8BDD-1149-E164-00FF997FC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 Transformation</a:t>
            </a:r>
          </a:p>
          <a:p>
            <a:pPr lvl="2" eaLnBrk="1" hangingPunct="1"/>
            <a:r>
              <a:rPr lang="en-US" altLang="en-US"/>
              <a:t>In a DC circuit, resistance is calculated using Ohm’s Law:</a:t>
            </a:r>
          </a:p>
          <a:p>
            <a:pPr lvl="2" eaLnBrk="1" hangingPunct="1">
              <a:buFont typeface="Arial" panose="020B0604020202020204" pitchFamily="34" charset="0"/>
              <a:buNone/>
            </a:pPr>
            <a:r>
              <a:rPr lang="en-US" altLang="en-US"/>
              <a:t>		R = E / I</a:t>
            </a:r>
          </a:p>
          <a:p>
            <a:pPr lvl="2" eaLnBrk="1" hangingPunct="1"/>
            <a:r>
              <a:rPr lang="en-US" altLang="en-US"/>
              <a:t>Similarly, in an AC circuit, impedance is also calculated using Ohm’s Law:</a:t>
            </a:r>
          </a:p>
          <a:p>
            <a:pPr lvl="2" eaLnBrk="1" hangingPunct="1">
              <a:buFont typeface="Arial" panose="020B0604020202020204" pitchFamily="34" charset="0"/>
              <a:buNone/>
            </a:pPr>
            <a:r>
              <a:rPr lang="en-US" altLang="en-US"/>
              <a:t>		Z = E / I</a:t>
            </a:r>
          </a:p>
          <a:p>
            <a:pPr lvl="2" eaLnBrk="1" hangingPunct="1"/>
            <a:endParaRPr lang="en-US" altLang="en-US"/>
          </a:p>
        </p:txBody>
      </p:sp>
      <p:sp>
        <p:nvSpPr>
          <p:cNvPr id="160771" name="Title 1">
            <a:extLst>
              <a:ext uri="{FF2B5EF4-FFF2-40B4-BE49-F238E27FC236}">
                <a16:creationId xmlns:a16="http://schemas.microsoft.com/office/drawing/2014/main" id="{5E7343FD-8DBF-64E7-884F-0183668B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Content Placeholder 2">
            <a:extLst>
              <a:ext uri="{FF2B5EF4-FFF2-40B4-BE49-F238E27FC236}">
                <a16:creationId xmlns:a16="http://schemas.microsoft.com/office/drawing/2014/main" id="{56723C6C-C160-718E-858E-AFA98030B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 Transformation</a:t>
            </a:r>
          </a:p>
          <a:p>
            <a:pPr lvl="2" eaLnBrk="1" hangingPunct="1"/>
            <a:r>
              <a:rPr lang="en-US" altLang="en-US"/>
              <a:t>Since a transformer changes the voltage &amp; current levels in an AC circuit, it also changes the impedance.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 is calculated from the turns ratio (N</a:t>
            </a:r>
            <a:r>
              <a:rPr lang="en-US" altLang="en-US" baseline="-25000"/>
              <a:t>P</a:t>
            </a:r>
            <a:r>
              <a:rPr lang="en-US" altLang="en-US"/>
              <a:t>/N</a:t>
            </a:r>
            <a:r>
              <a:rPr lang="en-US" altLang="en-US" baseline="-25000"/>
              <a:t>S</a:t>
            </a:r>
            <a:r>
              <a:rPr lang="en-US" altLang="en-US"/>
              <a:t>) using the following formulas: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r>
              <a:rPr lang="en-US" altLang="en-US"/>
              <a:t>	Z</a:t>
            </a:r>
            <a:r>
              <a:rPr lang="en-US" altLang="en-US" baseline="-25000"/>
              <a:t>P</a:t>
            </a:r>
            <a:r>
              <a:rPr lang="en-US" altLang="en-US"/>
              <a:t> = Z</a:t>
            </a:r>
            <a:r>
              <a:rPr lang="en-US" altLang="en-US" baseline="-25000"/>
              <a:t>S</a:t>
            </a:r>
            <a:r>
              <a:rPr lang="en-US" altLang="en-US"/>
              <a:t> x (N</a:t>
            </a:r>
            <a:r>
              <a:rPr lang="en-US" altLang="en-US" baseline="-25000"/>
              <a:t>P</a:t>
            </a:r>
            <a:r>
              <a:rPr lang="en-US" altLang="en-US"/>
              <a:t>/N</a:t>
            </a:r>
            <a:r>
              <a:rPr lang="en-US" altLang="en-US" baseline="-25000"/>
              <a:t>S</a:t>
            </a:r>
            <a:r>
              <a:rPr lang="en-US" altLang="en-US"/>
              <a:t>)</a:t>
            </a:r>
            <a:r>
              <a:rPr lang="en-US" altLang="en-US" baseline="30000"/>
              <a:t>2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r>
              <a:rPr lang="en-US" altLang="en-US"/>
              <a:t>	Z</a:t>
            </a:r>
            <a:r>
              <a:rPr lang="en-US" altLang="en-US" baseline="-25000"/>
              <a:t>S</a:t>
            </a:r>
            <a:r>
              <a:rPr lang="en-US" altLang="en-US"/>
              <a:t> = Z</a:t>
            </a:r>
            <a:r>
              <a:rPr lang="en-US" altLang="en-US" baseline="-25000"/>
              <a:t>P</a:t>
            </a:r>
            <a:r>
              <a:rPr lang="en-US" altLang="en-US"/>
              <a:t> x (N</a:t>
            </a:r>
            <a:r>
              <a:rPr lang="en-US" altLang="en-US" baseline="-25000"/>
              <a:t>S</a:t>
            </a:r>
            <a:r>
              <a:rPr lang="en-US" altLang="en-US"/>
              <a:t>/N</a:t>
            </a:r>
            <a:r>
              <a:rPr lang="en-US" altLang="en-US" baseline="-25000"/>
              <a:t>P</a:t>
            </a:r>
            <a:r>
              <a:rPr lang="en-US" altLang="en-US"/>
              <a:t>)</a:t>
            </a:r>
            <a:r>
              <a:rPr lang="en-US" altLang="en-US" baseline="30000"/>
              <a:t>2</a:t>
            </a:r>
          </a:p>
          <a:p>
            <a:pPr lvl="2" eaLnBrk="1" hangingPunct="1"/>
            <a:endParaRPr lang="en-US" altLang="en-US"/>
          </a:p>
          <a:p>
            <a:pPr lvl="2" eaLnBrk="1" hangingPunct="1"/>
            <a:r>
              <a:rPr lang="en-US" altLang="en-US"/>
              <a:t>The required turns ratio is calculated using the following formula: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r>
              <a:rPr lang="en-US" altLang="en-US"/>
              <a:t>	Turns Ratio (N</a:t>
            </a:r>
            <a:r>
              <a:rPr lang="en-US" altLang="en-US" baseline="-25000"/>
              <a:t>S</a:t>
            </a:r>
            <a:r>
              <a:rPr lang="en-US" altLang="en-US"/>
              <a:t>/N</a:t>
            </a:r>
            <a:r>
              <a:rPr lang="en-US" altLang="en-US" baseline="-25000"/>
              <a:t>P</a:t>
            </a:r>
            <a:r>
              <a:rPr lang="en-US" altLang="en-US"/>
              <a:t>) =        Z</a:t>
            </a:r>
            <a:r>
              <a:rPr lang="en-US" altLang="en-US" baseline="-25000"/>
              <a:t>P</a:t>
            </a:r>
            <a:r>
              <a:rPr lang="en-US" altLang="en-US"/>
              <a:t>/Z</a:t>
            </a:r>
            <a:r>
              <a:rPr lang="en-US" altLang="en-US" baseline="-25000"/>
              <a:t>S</a:t>
            </a:r>
          </a:p>
        </p:txBody>
      </p:sp>
      <p:sp>
        <p:nvSpPr>
          <p:cNvPr id="161795" name="Title 1">
            <a:extLst>
              <a:ext uri="{FF2B5EF4-FFF2-40B4-BE49-F238E27FC236}">
                <a16:creationId xmlns:a16="http://schemas.microsoft.com/office/drawing/2014/main" id="{EDFE2D00-3B05-988D-A104-5B41C3376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A7090A-7484-3256-84C3-144DF09D2006}"/>
              </a:ext>
            </a:extLst>
          </p:cNvPr>
          <p:cNvCxnSpPr/>
          <p:nvPr/>
        </p:nvCxnSpPr>
        <p:spPr>
          <a:xfrm>
            <a:off x="4876800" y="5943600"/>
            <a:ext cx="1524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A5201F-3477-CCE7-0041-F597A7CFE1CC}"/>
              </a:ext>
            </a:extLst>
          </p:cNvPr>
          <p:cNvCxnSpPr/>
          <p:nvPr/>
        </p:nvCxnSpPr>
        <p:spPr>
          <a:xfrm flipV="1">
            <a:off x="5029200" y="5791200"/>
            <a:ext cx="152400" cy="304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9468C0-B8BD-6861-865A-D86EF1C9C464}"/>
              </a:ext>
            </a:extLst>
          </p:cNvPr>
          <p:cNvCxnSpPr/>
          <p:nvPr/>
        </p:nvCxnSpPr>
        <p:spPr>
          <a:xfrm>
            <a:off x="5181600" y="5791200"/>
            <a:ext cx="533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Content Placeholder 2">
            <a:extLst>
              <a:ext uri="{FF2B5EF4-FFF2-40B4-BE49-F238E27FC236}">
                <a16:creationId xmlns:a16="http://schemas.microsoft.com/office/drawing/2014/main" id="{EF5AA79F-70D0-D255-F79B-AD5FD03AF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 Matching</a:t>
            </a:r>
          </a:p>
          <a:p>
            <a:pPr lvl="2" eaLnBrk="1" hangingPunct="1"/>
            <a:r>
              <a:rPr lang="en-US" altLang="en-US"/>
              <a:t>All power sources have an internal impedance which limits the amount of power that can be delivered.</a:t>
            </a:r>
          </a:p>
          <a:p>
            <a:pPr lvl="2" eaLnBrk="1" hangingPunct="1"/>
            <a:endParaRPr lang="en-US" altLang="en-US"/>
          </a:p>
          <a:p>
            <a:pPr lvl="2" eaLnBrk="1" hangingPunct="1"/>
            <a:r>
              <a:rPr lang="en-US" altLang="en-US"/>
              <a:t>Maximum power is delivered only when the load impedance matches the source impedance.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r>
              <a:rPr lang="en-US" altLang="en-US" sz="2400"/>
              <a:t>Z</a:t>
            </a:r>
            <a:r>
              <a:rPr lang="en-US" altLang="en-US" sz="2400" baseline="-25000"/>
              <a:t>S</a:t>
            </a:r>
            <a:r>
              <a:rPr lang="en-US" altLang="en-US" sz="2400"/>
              <a:t> = Z</a:t>
            </a:r>
            <a:r>
              <a:rPr lang="en-US" altLang="en-US" sz="2400" baseline="-25000"/>
              <a:t>L</a:t>
            </a:r>
          </a:p>
        </p:txBody>
      </p:sp>
      <p:sp>
        <p:nvSpPr>
          <p:cNvPr id="162819" name="Title 1">
            <a:extLst>
              <a:ext uri="{FF2B5EF4-FFF2-40B4-BE49-F238E27FC236}">
                <a16:creationId xmlns:a16="http://schemas.microsoft.com/office/drawing/2014/main" id="{7A841366-B230-02FF-9417-98428FF7F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Content Placeholder 2">
            <a:extLst>
              <a:ext uri="{FF2B5EF4-FFF2-40B4-BE49-F238E27FC236}">
                <a16:creationId xmlns:a16="http://schemas.microsoft.com/office/drawing/2014/main" id="{B2CA799C-0B11-A138-EC5B-48CE793F8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 Matching</a:t>
            </a:r>
          </a:p>
          <a:p>
            <a:pPr lvl="2" eaLnBrk="1" hangingPunct="1"/>
            <a:r>
              <a:rPr lang="en-US" altLang="en-US"/>
              <a:t>Most modern amateur transmitting equipment is designed to have a source impedance of 50 Ohms.</a:t>
            </a:r>
          </a:p>
          <a:p>
            <a:pPr lvl="4" eaLnBrk="1" hangingPunct="1">
              <a:buFont typeface="Arial" panose="020B0604020202020204" pitchFamily="34" charset="0"/>
              <a:buNone/>
            </a:pPr>
            <a:r>
              <a:rPr lang="en-US" altLang="en-US" sz="2400"/>
              <a:t>Z</a:t>
            </a:r>
            <a:r>
              <a:rPr lang="en-US" altLang="en-US" sz="2400" baseline="-25000"/>
              <a:t>S</a:t>
            </a:r>
            <a:r>
              <a:rPr lang="en-US" altLang="en-US" sz="2400"/>
              <a:t> = 50 </a:t>
            </a:r>
            <a:r>
              <a:rPr lang="el-GR" altLang="en-US" sz="2400"/>
              <a:t>Ω</a:t>
            </a:r>
            <a:endParaRPr lang="en-US" altLang="en-US" sz="2400"/>
          </a:p>
          <a:p>
            <a:pPr lvl="2" eaLnBrk="1" hangingPunct="1"/>
            <a:endParaRPr lang="en-US" altLang="en-US"/>
          </a:p>
          <a:p>
            <a:pPr lvl="2" eaLnBrk="1" hangingPunct="1"/>
            <a:r>
              <a:rPr lang="en-US" altLang="en-US"/>
              <a:t>Therefore, load impedance should be 50 Ohms for maximum power transfer to the load.</a:t>
            </a:r>
          </a:p>
          <a:p>
            <a:pPr lvl="2" eaLnBrk="1" hangingPunct="1">
              <a:buFont typeface="Arial" panose="020B0604020202020204" pitchFamily="34" charset="0"/>
              <a:buNone/>
            </a:pPr>
            <a:r>
              <a:rPr lang="en-US" altLang="en-US"/>
              <a:t>		Z</a:t>
            </a:r>
            <a:r>
              <a:rPr lang="en-US" altLang="en-US" baseline="-25000"/>
              <a:t>L</a:t>
            </a:r>
            <a:r>
              <a:rPr lang="en-US" altLang="en-US"/>
              <a:t> = 50 </a:t>
            </a:r>
            <a:r>
              <a:rPr lang="el-GR" altLang="en-US"/>
              <a:t>Ω</a:t>
            </a:r>
            <a:endParaRPr lang="en-US" altLang="en-US"/>
          </a:p>
          <a:p>
            <a:pPr lvl="2" eaLnBrk="1" hangingPunct="1"/>
            <a:endParaRPr lang="en-US" altLang="en-US"/>
          </a:p>
          <a:p>
            <a:pPr lvl="2" eaLnBrk="1" hangingPunct="1"/>
            <a:r>
              <a:rPr lang="en-US" altLang="en-US"/>
              <a:t>This is not usually the case!</a:t>
            </a:r>
          </a:p>
          <a:p>
            <a:pPr lvl="2" eaLnBrk="1" hangingPunct="1"/>
            <a:endParaRPr lang="en-US" altLang="en-US"/>
          </a:p>
        </p:txBody>
      </p:sp>
      <p:sp>
        <p:nvSpPr>
          <p:cNvPr id="163843" name="Title 1">
            <a:extLst>
              <a:ext uri="{FF2B5EF4-FFF2-40B4-BE49-F238E27FC236}">
                <a16:creationId xmlns:a16="http://schemas.microsoft.com/office/drawing/2014/main" id="{6CB0A067-8851-1B9A-3079-A579A1A3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Content Placeholder 2">
            <a:extLst>
              <a:ext uri="{FF2B5EF4-FFF2-40B4-BE49-F238E27FC236}">
                <a16:creationId xmlns:a16="http://schemas.microsoft.com/office/drawing/2014/main" id="{C0F1174C-C265-BFE5-163A-FF6C28452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 Matching</a:t>
            </a:r>
          </a:p>
          <a:p>
            <a:pPr lvl="2" eaLnBrk="1" hangingPunct="1"/>
            <a:r>
              <a:rPr lang="en-US" altLang="en-US"/>
              <a:t>Antenna impedance varies from one frequency to another.</a:t>
            </a:r>
          </a:p>
          <a:p>
            <a:pPr lvl="2" eaLnBrk="1" hangingPunct="1"/>
            <a:r>
              <a:rPr lang="en-US" altLang="en-US"/>
              <a:t>A matching network is needed to transform the antenna system impedance to a 50</a:t>
            </a:r>
            <a:r>
              <a:rPr lang="el-GR" altLang="en-US"/>
              <a:t>Ω</a:t>
            </a:r>
            <a:r>
              <a:rPr lang="en-US" altLang="en-US"/>
              <a:t> resistive load.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L-C circuits.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Most common type.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Lengths of transmission line.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Transformers.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Cannot eliminate reactance.</a:t>
            </a:r>
          </a:p>
          <a:p>
            <a:pPr lvl="2" eaLnBrk="1" hangingPunct="1"/>
            <a:endParaRPr lang="en-US" altLang="en-US"/>
          </a:p>
        </p:txBody>
      </p:sp>
      <p:sp>
        <p:nvSpPr>
          <p:cNvPr id="164867" name="Title 1">
            <a:extLst>
              <a:ext uri="{FF2B5EF4-FFF2-40B4-BE49-F238E27FC236}">
                <a16:creationId xmlns:a16="http://schemas.microsoft.com/office/drawing/2014/main" id="{C7DEF6EC-A2B1-DEBA-F6B4-370A9AA4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Content Placeholder 2">
            <a:extLst>
              <a:ext uri="{FF2B5EF4-FFF2-40B4-BE49-F238E27FC236}">
                <a16:creationId xmlns:a16="http://schemas.microsoft.com/office/drawing/2014/main" id="{5175DDFF-C204-3348-0221-A98A41DBE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4953000" cy="4724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Impedance Matching</a:t>
            </a:r>
          </a:p>
          <a:p>
            <a:pPr lvl="2" eaLnBrk="1" hangingPunct="1"/>
            <a:r>
              <a:rPr lang="en-US" altLang="en-US"/>
              <a:t>Pi-Network.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Often used in transmitter output stages to provide 50</a:t>
            </a:r>
            <a:r>
              <a:rPr lang="el-GR" altLang="en-US"/>
              <a:t>Ω</a:t>
            </a:r>
            <a:r>
              <a:rPr lang="en-US" altLang="en-US"/>
              <a:t> source impedance.</a:t>
            </a:r>
          </a:p>
          <a:p>
            <a:pPr lvl="2" eaLnBrk="1" hangingPunct="1"/>
            <a:endParaRPr lang="en-US" altLang="en-US"/>
          </a:p>
          <a:p>
            <a:pPr lvl="2" eaLnBrk="1" hangingPunct="1"/>
            <a:r>
              <a:rPr lang="en-US" altLang="en-US"/>
              <a:t>T-Network.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Most common circuit for antenna tuners or “Transmatches”.</a:t>
            </a:r>
          </a:p>
        </p:txBody>
      </p:sp>
      <p:sp>
        <p:nvSpPr>
          <p:cNvPr id="165891" name="Title 1">
            <a:extLst>
              <a:ext uri="{FF2B5EF4-FFF2-40B4-BE49-F238E27FC236}">
                <a16:creationId xmlns:a16="http://schemas.microsoft.com/office/drawing/2014/main" id="{2C12C772-0D29-BDCF-11DD-62CC9448B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0070C0"/>
                </a:solidFill>
              </a:rPr>
              <a:t>Reactance, Impedance, and Resonance</a:t>
            </a:r>
          </a:p>
        </p:txBody>
      </p:sp>
      <p:pic>
        <p:nvPicPr>
          <p:cNvPr id="165892" name="Picture 2" descr="C:\Users\Ray\Pictures\Pimatch.png">
            <a:extLst>
              <a:ext uri="{FF2B5EF4-FFF2-40B4-BE49-F238E27FC236}">
                <a16:creationId xmlns:a16="http://schemas.microsoft.com/office/drawing/2014/main" id="{331E32F0-7AC9-EF54-F380-DFCD5BFB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2468563"/>
            <a:ext cx="3200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3" name="Picture 3" descr="C:\Users\Ray\Pictures\Utransmatch.jpg">
            <a:extLst>
              <a:ext uri="{FF2B5EF4-FFF2-40B4-BE49-F238E27FC236}">
                <a16:creationId xmlns:a16="http://schemas.microsoft.com/office/drawing/2014/main" id="{DDF98B50-8514-BE87-73B3-8AE244971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4297363"/>
            <a:ext cx="32004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itle 1">
            <a:extLst>
              <a:ext uri="{FF2B5EF4-FFF2-40B4-BE49-F238E27FC236}">
                <a16:creationId xmlns:a16="http://schemas.microsoft.com/office/drawing/2014/main" id="{C87D4282-6E25-B262-9C12-C74E12A1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-76200"/>
            <a:ext cx="6858000" cy="1646238"/>
          </a:xfrm>
        </p:spPr>
        <p:txBody>
          <a:bodyPr/>
          <a:lstStyle/>
          <a:p>
            <a:pPr algn="l"/>
            <a:r>
              <a:rPr lang="en-US" altLang="en-US" sz="3200" b="1"/>
              <a:t>G5A02 -- What is reactance?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FFB50-ACC8-822A-6604-F5EED2CBB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 lnSpcReduction="10000"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A. Opposition to the flow of direct current caused by resistance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B. Opposition to the flow of alternating current caused by capacitance or inductance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C. A property of ideal resistors in AC circuits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D. A large spark produced at switch contacts when an inductor is de-energized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itle 1">
            <a:extLst>
              <a:ext uri="{FF2B5EF4-FFF2-40B4-BE49-F238E27FC236}">
                <a16:creationId xmlns:a16="http://schemas.microsoft.com/office/drawing/2014/main" id="{E7DA9191-243C-C6FB-83B5-B98EC24B4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-76200"/>
            <a:ext cx="6858000" cy="1646238"/>
          </a:xfrm>
        </p:spPr>
        <p:txBody>
          <a:bodyPr/>
          <a:lstStyle/>
          <a:p>
            <a:pPr algn="l"/>
            <a:r>
              <a:rPr lang="en-US" altLang="en-US" sz="3200" b="1"/>
              <a:t>G5A02 -- What is reactance?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D22E-5B4A-1BFC-FAB5-7AE113442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 lnSpcReduction="10000"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A. Opposition to the flow of direct current caused by resistance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B. Opposition to the flow of alternating current caused by capacitance or inductance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C. A property of ideal resistors in AC circuits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/>
              <a:t>D. A large spark produced at switch contacts when an inductor is de-energized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itle 1">
            <a:extLst>
              <a:ext uri="{FF2B5EF4-FFF2-40B4-BE49-F238E27FC236}">
                <a16:creationId xmlns:a16="http://schemas.microsoft.com/office/drawing/2014/main" id="{B41093BD-58E3-C8CE-3AC3-7E3776F9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G5A03 -- Which of the following is opposition to the flow of alternating current in an inductor?</a:t>
            </a:r>
          </a:p>
        </p:txBody>
      </p:sp>
      <p:sp>
        <p:nvSpPr>
          <p:cNvPr id="168963" name="Content Placeholder 2">
            <a:extLst>
              <a:ext uri="{FF2B5EF4-FFF2-40B4-BE49-F238E27FC236}">
                <a16:creationId xmlns:a16="http://schemas.microsoft.com/office/drawing/2014/main" id="{53154736-3CBB-D4E5-94D5-B4F5E9AE5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Conductance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Reluctance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Admittance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Reactance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itle 1">
            <a:extLst>
              <a:ext uri="{FF2B5EF4-FFF2-40B4-BE49-F238E27FC236}">
                <a16:creationId xmlns:a16="http://schemas.microsoft.com/office/drawing/2014/main" id="{95ED2FDF-BBF8-EB0A-9E3D-232617CFC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G5A03 -- Which of the following is opposition to the flow of alternating current in an inductor?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98C98-528E-1AE9-FF5E-EBFDB5958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Conductance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Reluctance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Admittance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</a:t>
            </a:r>
            <a:r>
              <a:rPr lang="en-US" b="1" dirty="0">
                <a:solidFill>
                  <a:srgbClr val="C00000"/>
                </a:solidFill>
              </a:rPr>
              <a:t>Reactance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itle 1">
            <a:extLst>
              <a:ext uri="{FF2B5EF4-FFF2-40B4-BE49-F238E27FC236}">
                <a16:creationId xmlns:a16="http://schemas.microsoft.com/office/drawing/2014/main" id="{E33FD505-A074-EEF8-06E8-78E5E46B5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G5A04 -- Which of the following is opposition to the flow of alternating current in a capacitor?</a:t>
            </a:r>
          </a:p>
        </p:txBody>
      </p:sp>
      <p:sp>
        <p:nvSpPr>
          <p:cNvPr id="171011" name="Content Placeholder 2">
            <a:extLst>
              <a:ext uri="{FF2B5EF4-FFF2-40B4-BE49-F238E27FC236}">
                <a16:creationId xmlns:a16="http://schemas.microsoft.com/office/drawing/2014/main" id="{F6E0EE34-8540-1E67-172C-82E04C632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Conductance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Reluctance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Reactance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Admittance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itle 1">
            <a:extLst>
              <a:ext uri="{FF2B5EF4-FFF2-40B4-BE49-F238E27FC236}">
                <a16:creationId xmlns:a16="http://schemas.microsoft.com/office/drawing/2014/main" id="{AB991091-68D6-82F9-F47D-FA40DBC0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G5A04 -- Which of the following is opposition to the flow of alternating current in a capacitor?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19046-7668-9C58-790F-149B1EEAC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 rtlCol="0"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Conductance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Reluctance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</a:t>
            </a:r>
            <a:r>
              <a:rPr lang="en-US" b="1" dirty="0">
                <a:solidFill>
                  <a:srgbClr val="C00000"/>
                </a:solidFill>
              </a:rPr>
              <a:t>Reactance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Admittance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itle 1">
            <a:extLst>
              <a:ext uri="{FF2B5EF4-FFF2-40B4-BE49-F238E27FC236}">
                <a16:creationId xmlns:a16="http://schemas.microsoft.com/office/drawing/2014/main" id="{7D980055-E5EF-14A8-F7C0-85351152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G5A05 -- How does an inductor react to AC?</a:t>
            </a:r>
          </a:p>
        </p:txBody>
      </p:sp>
      <p:sp>
        <p:nvSpPr>
          <p:cNvPr id="173059" name="Content Placeholder 2">
            <a:extLst>
              <a:ext uri="{FF2B5EF4-FFF2-40B4-BE49-F238E27FC236}">
                <a16:creationId xmlns:a16="http://schemas.microsoft.com/office/drawing/2014/main" id="{4D80AEBA-C685-71D3-FF2E-76F55C11B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132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As the frequency of the applied AC increases, the reactance decreases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As the amplitude of the applied AC increases, the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As the amplitude of the applied AC increases, the reactance decreases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As the frequency of the applied AC increases, the reactance increases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itle 1">
            <a:extLst>
              <a:ext uri="{FF2B5EF4-FFF2-40B4-BE49-F238E27FC236}">
                <a16:creationId xmlns:a16="http://schemas.microsoft.com/office/drawing/2014/main" id="{B8CABAA9-F11E-978D-75BD-5439A3277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G5A05 -- How does an inductor react to AC?</a:t>
            </a:r>
          </a:p>
        </p:txBody>
      </p:sp>
      <p:sp>
        <p:nvSpPr>
          <p:cNvPr id="174083" name="Content Placeholder 2">
            <a:extLst>
              <a:ext uri="{FF2B5EF4-FFF2-40B4-BE49-F238E27FC236}">
                <a16:creationId xmlns:a16="http://schemas.microsoft.com/office/drawing/2014/main" id="{60BD6BC7-73D0-2088-0DF7-ED6F45731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132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As the frequency of the applied AC increases, the reactance decreases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As the amplitude of the applied AC increases, the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As the amplitude of the applied AC increases, the reactance decreases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As the frequency of the applied AC increases, the reactance increases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itle 1">
            <a:extLst>
              <a:ext uri="{FF2B5EF4-FFF2-40B4-BE49-F238E27FC236}">
                <a16:creationId xmlns:a16="http://schemas.microsoft.com/office/drawing/2014/main" id="{1C9A6C6E-627D-0138-216F-06D7FF32E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G5A06 -- How does a capacitor react to AC?</a:t>
            </a:r>
          </a:p>
        </p:txBody>
      </p:sp>
      <p:sp>
        <p:nvSpPr>
          <p:cNvPr id="175107" name="Content Placeholder 2">
            <a:extLst>
              <a:ext uri="{FF2B5EF4-FFF2-40B4-BE49-F238E27FC236}">
                <a16:creationId xmlns:a16="http://schemas.microsoft.com/office/drawing/2014/main" id="{45274D40-F179-F781-B6F3-C9A16890C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894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As the frequency of the applied AC increases, the reactance decreases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As the frequency of the applied AC increases, the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As the amplitude of the applied AC increases, the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As the amplitude of the applied AC increases, the reactance decreases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itle 1">
            <a:extLst>
              <a:ext uri="{FF2B5EF4-FFF2-40B4-BE49-F238E27FC236}">
                <a16:creationId xmlns:a16="http://schemas.microsoft.com/office/drawing/2014/main" id="{F821E917-00FF-D852-4CC3-2391E106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G5A06 -- How does a capacitor react to AC?</a:t>
            </a:r>
          </a:p>
        </p:txBody>
      </p:sp>
      <p:sp>
        <p:nvSpPr>
          <p:cNvPr id="176131" name="Content Placeholder 2">
            <a:extLst>
              <a:ext uri="{FF2B5EF4-FFF2-40B4-BE49-F238E27FC236}">
                <a16:creationId xmlns:a16="http://schemas.microsoft.com/office/drawing/2014/main" id="{E07C3590-967E-03C3-20DA-EE69C2AAE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894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As the frequency of the applied AC increases, the reactance decreases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As the frequency of the applied AC increases, the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As the amplitude of the applied AC increases, the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As the amplitude of the applied AC increases, the reactance decreases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itle 1">
            <a:extLst>
              <a:ext uri="{FF2B5EF4-FFF2-40B4-BE49-F238E27FC236}">
                <a16:creationId xmlns:a16="http://schemas.microsoft.com/office/drawing/2014/main" id="{E8E4063F-5DE3-A6FA-5A18-C0D12E39C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G5A09 -- What unit is used to measure reactance?</a:t>
            </a:r>
          </a:p>
        </p:txBody>
      </p:sp>
      <p:sp>
        <p:nvSpPr>
          <p:cNvPr id="177155" name="Content Placeholder 2">
            <a:extLst>
              <a:ext uri="{FF2B5EF4-FFF2-40B4-BE49-F238E27FC236}">
                <a16:creationId xmlns:a16="http://schemas.microsoft.com/office/drawing/2014/main" id="{20E40129-6867-87FB-AE3D-AA1F70B93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Farad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Ohm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Ampere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Siemens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itle 1">
            <a:extLst>
              <a:ext uri="{FF2B5EF4-FFF2-40B4-BE49-F238E27FC236}">
                <a16:creationId xmlns:a16="http://schemas.microsoft.com/office/drawing/2014/main" id="{52E0768B-5661-82B6-4DC3-262FEF92E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G5A09 -- What unit is used to measure reactance?</a:t>
            </a:r>
          </a:p>
        </p:txBody>
      </p:sp>
      <p:sp>
        <p:nvSpPr>
          <p:cNvPr id="120835" name="Content Placeholder 2">
            <a:extLst>
              <a:ext uri="{FF2B5EF4-FFF2-40B4-BE49-F238E27FC236}">
                <a16:creationId xmlns:a16="http://schemas.microsoft.com/office/drawing/2014/main" id="{0E4E7EF4-4927-4463-4F5A-8A3D3DA3C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Farad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en-US" b="1" dirty="0">
                <a:solidFill>
                  <a:srgbClr val="C00000"/>
                </a:solidFill>
              </a:rPr>
              <a:t>Ohm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Ampere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Siemens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itle 1">
            <a:extLst>
              <a:ext uri="{FF2B5EF4-FFF2-40B4-BE49-F238E27FC236}">
                <a16:creationId xmlns:a16="http://schemas.microsoft.com/office/drawing/2014/main" id="{EFA2133A-F7ED-3D81-B193-2F66B6E8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G6A06 -- Why should wire-wound resistors not be used in RF circuits?</a:t>
            </a:r>
          </a:p>
        </p:txBody>
      </p:sp>
      <p:sp>
        <p:nvSpPr>
          <p:cNvPr id="179203" name="Content Placeholder 2">
            <a:extLst>
              <a:ext uri="{FF2B5EF4-FFF2-40B4-BE49-F238E27FC236}">
                <a16:creationId xmlns:a16="http://schemas.microsoft.com/office/drawing/2014/main" id="{E2CF1A21-2416-AF32-D079-094BD3BB9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resistor’s tolerance value would not be adequate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resistor’s inductance could make circuit performance unpredictable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The resistor could overheat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resistor’s internal capacitance would detune the circuit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itle 1">
            <a:extLst>
              <a:ext uri="{FF2B5EF4-FFF2-40B4-BE49-F238E27FC236}">
                <a16:creationId xmlns:a16="http://schemas.microsoft.com/office/drawing/2014/main" id="{28AC58D2-F778-0FE0-EDCB-8F6925FDD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G6A06 -- Why should wire-wound resistors not be used in RF circuits?</a:t>
            </a:r>
          </a:p>
        </p:txBody>
      </p:sp>
      <p:sp>
        <p:nvSpPr>
          <p:cNvPr id="180227" name="Content Placeholder 2">
            <a:extLst>
              <a:ext uri="{FF2B5EF4-FFF2-40B4-BE49-F238E27FC236}">
                <a16:creationId xmlns:a16="http://schemas.microsoft.com/office/drawing/2014/main" id="{2E4D7129-F1D0-BE5E-AA3A-893BA8187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resistor’s tolerance value would not be adequate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The resistor’s inductance could make circuit performance unpredictable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The resistor could overheat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resistor’s internal capacitance would detune the circuit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itle 1">
            <a:extLst>
              <a:ext uri="{FF2B5EF4-FFF2-40B4-BE49-F238E27FC236}">
                <a16:creationId xmlns:a16="http://schemas.microsoft.com/office/drawing/2014/main" id="{EA3B094D-33F0-D535-0170-2B858F7DF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3200" b="1"/>
              <a:t>G5A01 -- What happens when inductive and capacitive reactance are equal in a series LC circuit?</a:t>
            </a:r>
          </a:p>
        </p:txBody>
      </p:sp>
      <p:sp>
        <p:nvSpPr>
          <p:cNvPr id="181251" name="Content Placeholder 2">
            <a:extLst>
              <a:ext uri="{FF2B5EF4-FFF2-40B4-BE49-F238E27FC236}">
                <a16:creationId xmlns:a16="http://schemas.microsoft.com/office/drawing/2014/main" id="{95B0CF68-1E73-AA6B-023B-F5E3822BA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1608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Resonance causes impedance to be very high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Impedance is equal to the geometric mean of the inductance and capacitance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Resonance causes impedance to be very low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Impedance is equal to the arithmetic mean of the inductance and capacitance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itle 1">
            <a:extLst>
              <a:ext uri="{FF2B5EF4-FFF2-40B4-BE49-F238E27FC236}">
                <a16:creationId xmlns:a16="http://schemas.microsoft.com/office/drawing/2014/main" id="{45036556-371F-7099-A643-FBDCAB091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3200" b="1"/>
              <a:t>G5A01 -- What happens when inductive and capacitive reactance are equal in a series LC circuit?</a:t>
            </a:r>
          </a:p>
        </p:txBody>
      </p:sp>
      <p:sp>
        <p:nvSpPr>
          <p:cNvPr id="182275" name="Content Placeholder 2">
            <a:extLst>
              <a:ext uri="{FF2B5EF4-FFF2-40B4-BE49-F238E27FC236}">
                <a16:creationId xmlns:a16="http://schemas.microsoft.com/office/drawing/2014/main" id="{AB3C6C03-025A-EAE3-8061-5C6FD4C94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60838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Resonance causes impedance to be very high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Impedance is equal to the geometric mean of the inductance and capacitance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Resonance causes impedance to be very low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Impedance is equal to the arithmetic mean of the inductance and capacitance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itle 1">
            <a:extLst>
              <a:ext uri="{FF2B5EF4-FFF2-40B4-BE49-F238E27FC236}">
                <a16:creationId xmlns:a16="http://schemas.microsoft.com/office/drawing/2014/main" id="{7DC7FEEE-BB48-59D5-A0BA-E6A6892CE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G5A07 -- What is the term for the inverse of impedance?</a:t>
            </a:r>
          </a:p>
        </p:txBody>
      </p:sp>
      <p:sp>
        <p:nvSpPr>
          <p:cNvPr id="183299" name="Content Placeholder 2">
            <a:extLst>
              <a:ext uri="{FF2B5EF4-FFF2-40B4-BE49-F238E27FC236}">
                <a16:creationId xmlns:a16="http://schemas.microsoft.com/office/drawing/2014/main" id="{C0F4B716-36BF-D693-8134-773064A0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894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A. Conductance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B. Susceptance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C. Reluctance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D. Admittance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itle 1">
            <a:extLst>
              <a:ext uri="{FF2B5EF4-FFF2-40B4-BE49-F238E27FC236}">
                <a16:creationId xmlns:a16="http://schemas.microsoft.com/office/drawing/2014/main" id="{7A99B68D-13B1-97F6-9EA0-969F5CCB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G5A07 -- What is the term for the inverse of impedance?</a:t>
            </a:r>
          </a:p>
        </p:txBody>
      </p:sp>
      <p:sp>
        <p:nvSpPr>
          <p:cNvPr id="184323" name="Content Placeholder 2">
            <a:extLst>
              <a:ext uri="{FF2B5EF4-FFF2-40B4-BE49-F238E27FC236}">
                <a16:creationId xmlns:a16="http://schemas.microsoft.com/office/drawing/2014/main" id="{74F65799-ED4F-326B-53AC-1E69217A6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894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A. Conductance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B. Susceptance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/>
              <a:t>C. Reluctance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fr-FR" altLang="en-US">
                <a:solidFill>
                  <a:srgbClr val="FF0000"/>
                </a:solidFill>
              </a:rPr>
              <a:t>D. Admittance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itle 1">
            <a:extLst>
              <a:ext uri="{FF2B5EF4-FFF2-40B4-BE49-F238E27FC236}">
                <a16:creationId xmlns:a16="http://schemas.microsoft.com/office/drawing/2014/main" id="{DBE30F63-1BDD-EB78-BD81-D9AD9F57A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G5A08 -- What is impedance?</a:t>
            </a:r>
          </a:p>
        </p:txBody>
      </p:sp>
      <p:sp>
        <p:nvSpPr>
          <p:cNvPr id="185347" name="Content Placeholder 2">
            <a:extLst>
              <a:ext uri="{FF2B5EF4-FFF2-40B4-BE49-F238E27FC236}">
                <a16:creationId xmlns:a16="http://schemas.microsoft.com/office/drawing/2014/main" id="{F7FFCA41-C6B5-B4C6-6ECD-278845B8A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132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ratio of current to voltage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product of current and voltage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The ratio of voltage to current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product of current and reactance 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itle 1">
            <a:extLst>
              <a:ext uri="{FF2B5EF4-FFF2-40B4-BE49-F238E27FC236}">
                <a16:creationId xmlns:a16="http://schemas.microsoft.com/office/drawing/2014/main" id="{2A2E9ACB-C36C-F8A2-19C2-F4A16E84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G5A08 -- What is impedance?</a:t>
            </a:r>
          </a:p>
        </p:txBody>
      </p:sp>
      <p:sp>
        <p:nvSpPr>
          <p:cNvPr id="186371" name="Content Placeholder 2">
            <a:extLst>
              <a:ext uri="{FF2B5EF4-FFF2-40B4-BE49-F238E27FC236}">
                <a16:creationId xmlns:a16="http://schemas.microsoft.com/office/drawing/2014/main" id="{BEC26BFE-9D4E-2B5A-F1C1-5877CDCBD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313237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ratio of current to voltage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product of current and voltage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The ratio of voltage to current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product of current and reactance 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itle 1">
            <a:extLst>
              <a:ext uri="{FF2B5EF4-FFF2-40B4-BE49-F238E27FC236}">
                <a16:creationId xmlns:a16="http://schemas.microsoft.com/office/drawing/2014/main" id="{4D3DEE48-070C-36E2-1A4E-FD8ADCA7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G5A10 -- Which of the following devices can be used for impedance matching at radio frequencies?</a:t>
            </a:r>
          </a:p>
        </p:txBody>
      </p:sp>
      <p:sp>
        <p:nvSpPr>
          <p:cNvPr id="187395" name="Content Placeholder 2">
            <a:extLst>
              <a:ext uri="{FF2B5EF4-FFF2-40B4-BE49-F238E27FC236}">
                <a16:creationId xmlns:a16="http://schemas.microsoft.com/office/drawing/2014/main" id="{4E7D31ED-2892-54DF-E919-82E819DFD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 transformer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 Pi-network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 length of transmission line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itle 1">
            <a:extLst>
              <a:ext uri="{FF2B5EF4-FFF2-40B4-BE49-F238E27FC236}">
                <a16:creationId xmlns:a16="http://schemas.microsoft.com/office/drawing/2014/main" id="{AF2538B1-EA99-D1C1-0503-C9E36D5C3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G5A10 -- Which of the following devices can be used for impedance matching at radio frequencies?</a:t>
            </a:r>
          </a:p>
        </p:txBody>
      </p:sp>
      <p:sp>
        <p:nvSpPr>
          <p:cNvPr id="188419" name="Content Placeholder 2">
            <a:extLst>
              <a:ext uri="{FF2B5EF4-FFF2-40B4-BE49-F238E27FC236}">
                <a16:creationId xmlns:a16="http://schemas.microsoft.com/office/drawing/2014/main" id="{222AC812-9A38-E78A-0BAA-A0EEDF2C6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 transformer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A Pi-network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 length of transmission line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All these choices are correct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itle 1">
            <a:extLst>
              <a:ext uri="{FF2B5EF4-FFF2-40B4-BE49-F238E27FC236}">
                <a16:creationId xmlns:a16="http://schemas.microsoft.com/office/drawing/2014/main" id="{12D371D4-1026-A631-5FBA-05D449F87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G5A11 -- What letter is used to represent reactance?</a:t>
            </a:r>
          </a:p>
        </p:txBody>
      </p:sp>
      <p:sp>
        <p:nvSpPr>
          <p:cNvPr id="189443" name="Content Placeholder 2">
            <a:extLst>
              <a:ext uri="{FF2B5EF4-FFF2-40B4-BE49-F238E27FC236}">
                <a16:creationId xmlns:a16="http://schemas.microsoft.com/office/drawing/2014/main" id="{DD666490-1E30-7ADE-F12C-9E55F513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/>
              <a:t>A. Z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/>
              <a:t>B. X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/>
              <a:t>C. 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/>
              <a:t>D. Y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itle 1">
            <a:extLst>
              <a:ext uri="{FF2B5EF4-FFF2-40B4-BE49-F238E27FC236}">
                <a16:creationId xmlns:a16="http://schemas.microsoft.com/office/drawing/2014/main" id="{1F7A8B88-BBD5-8210-D8BF-ADD5ADBFC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G5A11 -- What letter is used to represent reactance?</a:t>
            </a:r>
          </a:p>
        </p:txBody>
      </p:sp>
      <p:sp>
        <p:nvSpPr>
          <p:cNvPr id="190467" name="Content Placeholder 2">
            <a:extLst>
              <a:ext uri="{FF2B5EF4-FFF2-40B4-BE49-F238E27FC236}">
                <a16:creationId xmlns:a16="http://schemas.microsoft.com/office/drawing/2014/main" id="{735F4435-C378-D037-DBA1-57A4F6C8F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/>
              <a:t>A. Z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>
                <a:solidFill>
                  <a:srgbClr val="FF0000"/>
                </a:solidFill>
              </a:rPr>
              <a:t>B. X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/>
              <a:t>C. 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pl-PL" altLang="en-US"/>
              <a:t>D. Y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itle 1">
            <a:extLst>
              <a:ext uri="{FF2B5EF4-FFF2-40B4-BE49-F238E27FC236}">
                <a16:creationId xmlns:a16="http://schemas.microsoft.com/office/drawing/2014/main" id="{BDD61FFD-9B4B-D059-C9E5-1749976E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G5A12 -- What occurs in an LC circuit at resonance? </a:t>
            </a:r>
          </a:p>
        </p:txBody>
      </p:sp>
      <p:sp>
        <p:nvSpPr>
          <p:cNvPr id="191491" name="Content Placeholder 2">
            <a:extLst>
              <a:ext uri="{FF2B5EF4-FFF2-40B4-BE49-F238E27FC236}">
                <a16:creationId xmlns:a16="http://schemas.microsoft.com/office/drawing/2014/main" id="{653C5F47-D2FF-BF07-C4CD-00C955E69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Current and voltage are equal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Resistance is cancelled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The circuit radiates all its energy in the form of radio waves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Inductive reactance and capacitive reactance cancel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itle 1">
            <a:extLst>
              <a:ext uri="{FF2B5EF4-FFF2-40B4-BE49-F238E27FC236}">
                <a16:creationId xmlns:a16="http://schemas.microsoft.com/office/drawing/2014/main" id="{2FAFC7A4-FC8D-2202-A5F1-43FE3A061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G5A12 -- What occurs in an LC circuit at resonance? </a:t>
            </a:r>
          </a:p>
        </p:txBody>
      </p:sp>
      <p:sp>
        <p:nvSpPr>
          <p:cNvPr id="192515" name="Content Placeholder 2">
            <a:extLst>
              <a:ext uri="{FF2B5EF4-FFF2-40B4-BE49-F238E27FC236}">
                <a16:creationId xmlns:a16="http://schemas.microsoft.com/office/drawing/2014/main" id="{A7699639-CA26-4394-9603-7ED53C2CA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Current and voltage are equal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Resistance is cancelled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The circuit radiates all its energy in the form of radio waves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Inductive reactance and capacitive reactance cancel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Title 1">
            <a:extLst>
              <a:ext uri="{FF2B5EF4-FFF2-40B4-BE49-F238E27FC236}">
                <a16:creationId xmlns:a16="http://schemas.microsoft.com/office/drawing/2014/main" id="{F2F06F1D-E051-4F96-844C-56E7EA6C0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2011362"/>
          </a:xfrm>
        </p:spPr>
        <p:txBody>
          <a:bodyPr/>
          <a:lstStyle/>
          <a:p>
            <a:pPr algn="l"/>
            <a:r>
              <a:rPr lang="en-US" altLang="en-US" sz="2800" b="1"/>
              <a:t>G5C07 -- What transformer turns ratio matches an antenna’s 600-ohm feed point impedance to a 50-ohm coaxial cable?</a:t>
            </a:r>
          </a:p>
        </p:txBody>
      </p:sp>
      <p:sp>
        <p:nvSpPr>
          <p:cNvPr id="193539" name="Content Placeholder 2">
            <a:extLst>
              <a:ext uri="{FF2B5EF4-FFF2-40B4-BE49-F238E27FC236}">
                <a16:creationId xmlns:a16="http://schemas.microsoft.com/office/drawing/2014/main" id="{B1ECD29C-E5AC-283A-947A-C2C2DAACF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78075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3.5 to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12 to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24 to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144 to 1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itle 1">
            <a:extLst>
              <a:ext uri="{FF2B5EF4-FFF2-40B4-BE49-F238E27FC236}">
                <a16:creationId xmlns:a16="http://schemas.microsoft.com/office/drawing/2014/main" id="{3933767D-6EBF-BEAD-F069-DF0844E5F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2011362"/>
          </a:xfrm>
        </p:spPr>
        <p:txBody>
          <a:bodyPr/>
          <a:lstStyle/>
          <a:p>
            <a:pPr algn="l"/>
            <a:r>
              <a:rPr lang="en-US" altLang="en-US" sz="2800" b="1"/>
              <a:t>G5C07 -- What transformer turns ratio matches an antenna’s 600-ohm feed point impedance to a 50-ohm coaxial cable?</a:t>
            </a:r>
          </a:p>
        </p:txBody>
      </p:sp>
      <p:sp>
        <p:nvSpPr>
          <p:cNvPr id="194563" name="Content Placeholder 2">
            <a:extLst>
              <a:ext uri="{FF2B5EF4-FFF2-40B4-BE49-F238E27FC236}">
                <a16:creationId xmlns:a16="http://schemas.microsoft.com/office/drawing/2014/main" id="{36DA3C81-D2BB-BA95-CCE4-E66E41E05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78075"/>
            <a:ext cx="8229600" cy="37639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3.5 to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12 to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24 to 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144 to 1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itle 1">
            <a:extLst>
              <a:ext uri="{FF2B5EF4-FFF2-40B4-BE49-F238E27FC236}">
                <a16:creationId xmlns:a16="http://schemas.microsoft.com/office/drawing/2014/main" id="{AA0D7739-406E-AB41-9CE5-64ED4150F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G6A11 -- What happens when an inductor is operated above its self-resonant frequency?</a:t>
            </a:r>
          </a:p>
        </p:txBody>
      </p:sp>
      <p:sp>
        <p:nvSpPr>
          <p:cNvPr id="195587" name="Content Placeholder 2">
            <a:extLst>
              <a:ext uri="{FF2B5EF4-FFF2-40B4-BE49-F238E27FC236}">
                <a16:creationId xmlns:a16="http://schemas.microsoft.com/office/drawing/2014/main" id="{32ED903E-0C7A-2342-AA98-15FC4F733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Its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Harmonics are generated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It becomes capacitive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Catastrophic failure is likely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>
            <a:extLst>
              <a:ext uri="{FF2B5EF4-FFF2-40B4-BE49-F238E27FC236}">
                <a16:creationId xmlns:a16="http://schemas.microsoft.com/office/drawing/2014/main" id="{801C531D-16CF-3BD3-9F8F-D40E529B5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G6A11 -- What happens when an inductor is operated above its self-resonant frequency?</a:t>
            </a:r>
          </a:p>
        </p:txBody>
      </p:sp>
      <p:sp>
        <p:nvSpPr>
          <p:cNvPr id="196611" name="Content Placeholder 2">
            <a:extLst>
              <a:ext uri="{FF2B5EF4-FFF2-40B4-BE49-F238E27FC236}">
                <a16:creationId xmlns:a16="http://schemas.microsoft.com/office/drawing/2014/main" id="{C5957712-087C-EF59-99AC-263CA0DD2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Its reactance increases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Harmonics are generated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It becomes capacitive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Catastrophic failure is likely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itle 1">
            <a:extLst>
              <a:ext uri="{FF2B5EF4-FFF2-40B4-BE49-F238E27FC236}">
                <a16:creationId xmlns:a16="http://schemas.microsoft.com/office/drawing/2014/main" id="{F968F972-5090-37DA-A89F-33075A69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G7C03 -- What is one reason to use an impedance matching transformer at a transmitter output?</a:t>
            </a:r>
          </a:p>
        </p:txBody>
      </p:sp>
      <p:sp>
        <p:nvSpPr>
          <p:cNvPr id="197635" name="Content Placeholder 2">
            <a:extLst>
              <a:ext uri="{FF2B5EF4-FFF2-40B4-BE49-F238E27FC236}">
                <a16:creationId xmlns:a16="http://schemas.microsoft.com/office/drawing/2014/main" id="{DF846D49-6D1F-96ED-0D8C-A5B4C6CC4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To minimize transmitter power output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To present the desired impedance to the transmitter and feed line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To reduce power supply ripple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To minimize radiation resistance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itle 1">
            <a:extLst>
              <a:ext uri="{FF2B5EF4-FFF2-40B4-BE49-F238E27FC236}">
                <a16:creationId xmlns:a16="http://schemas.microsoft.com/office/drawing/2014/main" id="{95F243DC-EB44-DA19-AE64-6D4F4ABA4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G7C03 -- What is one reason to use an impedance matching transformer at a transmitter output?</a:t>
            </a:r>
          </a:p>
        </p:txBody>
      </p:sp>
      <p:sp>
        <p:nvSpPr>
          <p:cNvPr id="198659" name="Content Placeholder 2">
            <a:extLst>
              <a:ext uri="{FF2B5EF4-FFF2-40B4-BE49-F238E27FC236}">
                <a16:creationId xmlns:a16="http://schemas.microsoft.com/office/drawing/2014/main" id="{0A024574-FFE8-18DA-0C22-FD16BE134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7639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To minimize transmitter power output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To present the desired impedance to the transmitter and feed line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To reduce power supply ripple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To minimize radiation resistance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itle 1">
            <a:extLst>
              <a:ext uri="{FF2B5EF4-FFF2-40B4-BE49-F238E27FC236}">
                <a16:creationId xmlns:a16="http://schemas.microsoft.com/office/drawing/2014/main" id="{7DBC34FB-D157-FFD5-7349-E67FD4DD6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0" y="0"/>
            <a:ext cx="7239000" cy="1981200"/>
          </a:xfrm>
        </p:spPr>
        <p:txBody>
          <a:bodyPr/>
          <a:lstStyle/>
          <a:p>
            <a:r>
              <a:rPr lang="en-US" alt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199683" name="Picture 5" descr="C:\Users\Ray\Pictures\thumbnailCAZDA8WN.jpg">
            <a:extLst>
              <a:ext uri="{FF2B5EF4-FFF2-40B4-BE49-F238E27FC236}">
                <a16:creationId xmlns:a16="http://schemas.microsoft.com/office/drawing/2014/main" id="{89FFC1D4-DF39-C48D-0E88-C2BC046AF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0"/>
            <a:ext cx="6072188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itle 1">
            <a:extLst>
              <a:ext uri="{FF2B5EF4-FFF2-40B4-BE49-F238E27FC236}">
                <a16:creationId xmlns:a16="http://schemas.microsoft.com/office/drawing/2014/main" id="{BB22CC77-700C-A21A-CD49-B37380BED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Week</a:t>
            </a:r>
          </a:p>
        </p:txBody>
      </p:sp>
      <p:sp>
        <p:nvSpPr>
          <p:cNvPr id="200707" name="Subtitle 2">
            <a:extLst>
              <a:ext uri="{FF2B5EF4-FFF2-40B4-BE49-F238E27FC236}">
                <a16:creationId xmlns:a16="http://schemas.microsoft.com/office/drawing/2014/main" id="{E47FA495-B888-5905-533C-04BB5EC5B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30480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Chapter 4</a:t>
            </a:r>
          </a:p>
          <a:p>
            <a:pPr eaLnBrk="1" hangingPunct="1"/>
            <a:r>
              <a:rPr lang="en-US" altLang="en-US" sz="5400" b="1">
                <a:solidFill>
                  <a:schemeClr val="tx1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Components &amp; Circuits</a:t>
            </a:r>
          </a:p>
          <a:p>
            <a:pPr eaLnBrk="1" hangingPunct="1"/>
            <a:r>
              <a:rPr lang="en-US" altLang="en-US" sz="5400" b="1">
                <a:solidFill>
                  <a:schemeClr val="tx1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(Part 2)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4723</TotalTime>
  <Words>8061</Words>
  <Application>Microsoft Office PowerPoint</Application>
  <PresentationFormat>On-screen Show (4:3)</PresentationFormat>
  <Paragraphs>1233</Paragraphs>
  <Slides>190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190</vt:i4>
      </vt:variant>
    </vt:vector>
  </HeadingPairs>
  <TitlesOfParts>
    <vt:vector size="197" baseType="lpstr">
      <vt:lpstr>Arial</vt:lpstr>
      <vt:lpstr>Calibri</vt:lpstr>
      <vt:lpstr>Rockwell</vt:lpstr>
      <vt:lpstr>AngsanaUPC</vt:lpstr>
      <vt:lpstr>Times New Roman</vt:lpstr>
      <vt:lpstr>Wingdings</vt:lpstr>
      <vt:lpstr>Office Theme</vt:lpstr>
      <vt:lpstr>General License Class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Power and Decibels</vt:lpstr>
      <vt:lpstr>G5B01 -- What dB change represents a factor of two increase or decrease in power?</vt:lpstr>
      <vt:lpstr>G5B01 -- What dB change represents a factor of two increase or decrease in power?</vt:lpstr>
      <vt:lpstr>G5B03 -- How many watts of electrical power are used if 400 VDC is supplied to an 800-ohm load?</vt:lpstr>
      <vt:lpstr>G5B03 -- How many watts of electrical power are used if 400 VDC is supplied to an 800-ohm load?</vt:lpstr>
      <vt:lpstr>G5B04 -- How many watts of electrical power are used by a 12-VDC light bulb that draws 0.2 amperes?</vt:lpstr>
      <vt:lpstr>G5B04 -- How many watts of electrical power are used by a 12-VDC light bulb that draws 0.2 amperes?</vt:lpstr>
      <vt:lpstr>G5B05 -- How many watts are consumed when a current of 7.0 milliamperes flows through a 1250 ohm resistance?</vt:lpstr>
      <vt:lpstr>G5B05 -- How many watts are consumed when a current of 7.0 milliamperes flows through a 1250 ohm resistance?</vt:lpstr>
      <vt:lpstr>G5B10 -- What percentage of power loss is equivalent to a loss of 1 dB?</vt:lpstr>
      <vt:lpstr>G5B10 -- What percentage of power loss is equivalent to a loss of 1 dB?</vt:lpstr>
      <vt:lpstr>AC Power</vt:lpstr>
      <vt:lpstr>AC Power</vt:lpstr>
      <vt:lpstr>AC Power</vt:lpstr>
      <vt:lpstr>AC Power</vt:lpstr>
      <vt:lpstr>AC Power</vt:lpstr>
      <vt:lpstr>AC Power</vt:lpstr>
      <vt:lpstr>AC Power</vt:lpstr>
      <vt:lpstr>G5B06 -- What is the PEP produced by 200 volts peak-to-peak across a 50-ohm dummy load?</vt:lpstr>
      <vt:lpstr>G5B06 -- What is the PEP produced by 200 volts peak-to-peak across a 50-ohm dummy load?</vt:lpstr>
      <vt:lpstr>G5B07 -- Which value of an AC signal results in the same power dissipation as a DC voltage of the same value?</vt:lpstr>
      <vt:lpstr>G5B07 -- Which value of an AC signal results in the same power dissipation as a DC voltage of the same value?</vt:lpstr>
      <vt:lpstr>G5B08 -- What is the peak-to-peak voltage of a sine wave with an RMS voltage of 120.0 volts?</vt:lpstr>
      <vt:lpstr>G5B08 -- What is the peak-to-peak voltage of a sine wave with an RMS voltage of 120.0 volts?</vt:lpstr>
      <vt:lpstr>G5B09 -- What is the RMS voltage of a sine wave with a value of 17 volts peak? </vt:lpstr>
      <vt:lpstr>G5B09 -- What is the RMS voltage of a sine wave with a value of 17 volts peak? </vt:lpstr>
      <vt:lpstr>G5B11 -- What is the ratio of PEP to average power for an unmodulated carrier?</vt:lpstr>
      <vt:lpstr>G5B11 -- What is the ratio of PEP to average power for an unmodulated carrier?</vt:lpstr>
      <vt:lpstr>G5B12 -- What is the RMS voltage across a 50-ohm dummy load dissipating 1200 watts?</vt:lpstr>
      <vt:lpstr>G5B12 -- What is the RMS voltage across a 50-ohm dummy load dissipating 1200 watts?</vt:lpstr>
      <vt:lpstr>G5B13 -- What is the output PEP of an unmodulated carrier if the average power is 1060 watts?</vt:lpstr>
      <vt:lpstr>G5B13 -- What is the output PEP of an unmodulated carrier if the average power is 1060 watts?</vt:lpstr>
      <vt:lpstr>G5B14 -- What is the output PEP of 500 volts peak-to-peak across a 50-ohm load?</vt:lpstr>
      <vt:lpstr>G5B14 -- What is the output PEP of 500 volts peak-to-peak across a 50-ohm load?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Basic Components</vt:lpstr>
      <vt:lpstr>Break</vt:lpstr>
      <vt:lpstr>G7A09 -- Which symbol in figure G7-1 represents a field effect transistor?</vt:lpstr>
      <vt:lpstr>G7A09 -- Which symbol in figure G7-1 represents a field effect transistor?</vt:lpstr>
      <vt:lpstr>G7A10 -- Which symbol in figure G7-1 represents a Zener diode?</vt:lpstr>
      <vt:lpstr>G7A10 -- Which symbol in figure G7-1 represents a Zener diode?</vt:lpstr>
      <vt:lpstr>G7A11 -- Which symbol in figure G7-1 represents an NPN junction transistor?</vt:lpstr>
      <vt:lpstr>G7A11 -- Which symbol in figure G7-1 represents an NPN junction transistor?</vt:lpstr>
      <vt:lpstr>G7A12 -- Which symbol in Figure G7-1 represents a solid core transformer?</vt:lpstr>
      <vt:lpstr>G7A12 -- Which symbol in Figure G7-1 represents a solid core transformer?</vt:lpstr>
      <vt:lpstr>G7A13 -- Which symbol in Figure G7-1 represents a tapped inductor?</vt:lpstr>
      <vt:lpstr>G7A13 -- Which symbol in Figure G7-1 represents a tapped inductor?</vt:lpstr>
      <vt:lpstr>G6B01 -- What determines the performance of a ferrite core at different frequencies?</vt:lpstr>
      <vt:lpstr>G6B01 -- What determines the performance of a ferrite core at different frequencies?</vt:lpstr>
      <vt:lpstr>G6B05 -- What is an advantage of using a ferrite core toroidal inductor?</vt:lpstr>
      <vt:lpstr>G6B05 -- What is an advantage of using a ferrite core toroidal inductor?</vt:lpstr>
      <vt:lpstr>G6A04 -- Which of the following is characteristic of an electrolytic capacitor?</vt:lpstr>
      <vt:lpstr>G6A04 -- Which of the following is characteristic of an electrolytic capacitor?</vt:lpstr>
      <vt:lpstr>G6A08 -- Which of the following is characteristic of low voltage ceramic capacitors?</vt:lpstr>
      <vt:lpstr>G6A08 -- Which of the following is characteristic of low voltage ceramic capacitors?</vt:lpstr>
      <vt:lpstr>G5C01 -- What causes a voltage to appear across the secondary winding of a transformer when an AC voltage source is connected across its primary winding?</vt:lpstr>
      <vt:lpstr>G5C01 -- What causes a voltage to appear across the secondary winding of a transformer when an AC voltage source is connected across its primary winding?</vt:lpstr>
      <vt:lpstr>G5C02 -- What is the output voltage if an input signal is applied to the secondary winding of a 4:1 voltage step-down transformer instead of the primary winding?</vt:lpstr>
      <vt:lpstr>G5C02 -- What is the output voltage if an input signal is applied to the secondary winding of a 4:1 voltage step-down transformer instead of the primary winding?</vt:lpstr>
      <vt:lpstr>G5C05 -- Why is the primary winding wire of a voltage step-up transformer usually a larger size than that of the secondary winding?</vt:lpstr>
      <vt:lpstr>G5C05 -- Why is the primary winding wire of a voltage step-up transformer usually a larger size than that of the secondary winding?</vt:lpstr>
      <vt:lpstr>G5C06 -- What is the voltage output of a transformer with a 500-turn primary and a 1500-turn secondary when 120 VAC is applied to the primary? </vt:lpstr>
      <vt:lpstr>G5C06 -- What is the voltage output of a transformer with a 500-turn primary and a 1500-turn secondary when 120 VAC is applied to the primary? </vt:lpstr>
      <vt:lpstr>G5B02 -- How does the total current relate to the individual currents in a circuit of parallel resistors?</vt:lpstr>
      <vt:lpstr>G5B02 -- How does the total current relate to the individual currents in a circuit of parallel resistors?</vt:lpstr>
      <vt:lpstr>G5C03 -- What is the total resistance of a 10-, a 20-, and a 50-ohm resistor connected in parallel?</vt:lpstr>
      <vt:lpstr>G5C03 -- What is the total resistance of a 10-, a 20-, and a 50-ohm resistor connected in parallel?</vt:lpstr>
      <vt:lpstr>G5C04 -- What is the approximate total resistance of a 100- and a 200-ohm resistor in parallel?</vt:lpstr>
      <vt:lpstr>G5C04 -- What is the approximate total resistance of a 100- and a 200-ohm resistor in parallel?</vt:lpstr>
      <vt:lpstr>G5C08 -- What is the equivalent capacitance of two 5.0 nanofarad capacitors and one 750 picofarad capacitor connected in parallel?</vt:lpstr>
      <vt:lpstr>G5C08 -- What is the equivalent capacitance of two 5.0 nanofarad capacitors and one 750 picofarad capacitor connected in parallel?</vt:lpstr>
      <vt:lpstr>G5C09 -- What is the capacitance of three 100 microfarad capacitors connected in series?</vt:lpstr>
      <vt:lpstr>G5C09 -- What is the capacitance of three 100 microfarad capacitors connected in series?</vt:lpstr>
      <vt:lpstr>G5C10 -- What is the inductance of three 10 millihenry inductors connected in parallel?</vt:lpstr>
      <vt:lpstr>G5C10 -- What is the inductance of three 10 millihenry inductors connected in parallel?</vt:lpstr>
      <vt:lpstr>G5C11 -- What is the inductance of a circuit with a 20 millihenry inductor connected in series with a 50 millihenry inductor?</vt:lpstr>
      <vt:lpstr>G5C11 -- What is the inductance of a circuit with a 20 millihenry inductor connected in series with a 50 millihenry inductor?</vt:lpstr>
      <vt:lpstr>G5C12 -- What is the capacitance of a 20 microfarad capacitor connected in series with a 50 microfarad capacitor?</vt:lpstr>
      <vt:lpstr>G5C12 -- What is the capacitance of a 20 microfarad capacitor connected in series with a 50 microfarad capacitor?</vt:lpstr>
      <vt:lpstr>G5C13 -- Which of the following components should be added to a capacitor to increase the capacitance?</vt:lpstr>
      <vt:lpstr>G5C13 -- Which of the following components should be added to a capacitor to increase the capacitance?</vt:lpstr>
      <vt:lpstr>G5C14 -- Which of the following components should be added to an inductor to increase the inductance?</vt:lpstr>
      <vt:lpstr>G5C14 -- Which of the following components should be added to an inductor to increase the inductance?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Reactance, Impedance, and Resonance</vt:lpstr>
      <vt:lpstr>G5A02 -- What is reactance?</vt:lpstr>
      <vt:lpstr>G5A02 -- What is reactance?</vt:lpstr>
      <vt:lpstr>G5A03 -- Which of the following is opposition to the flow of alternating current in an inductor?</vt:lpstr>
      <vt:lpstr>G5A03 -- Which of the following is opposition to the flow of alternating current in an inductor?</vt:lpstr>
      <vt:lpstr>G5A04 -- Which of the following is opposition to the flow of alternating current in a capacitor?</vt:lpstr>
      <vt:lpstr>G5A04 -- Which of the following is opposition to the flow of alternating current in a capacitor?</vt:lpstr>
      <vt:lpstr>G5A05 -- How does an inductor react to AC?</vt:lpstr>
      <vt:lpstr>G5A05 -- How does an inductor react to AC?</vt:lpstr>
      <vt:lpstr>G5A06 -- How does a capacitor react to AC?</vt:lpstr>
      <vt:lpstr>G5A06 -- How does a capacitor react to AC?</vt:lpstr>
      <vt:lpstr>G5A09 -- What unit is used to measure reactance?</vt:lpstr>
      <vt:lpstr>G5A09 -- What unit is used to measure reactance?</vt:lpstr>
      <vt:lpstr>G6A06 -- Why should wire-wound resistors not be used in RF circuits?</vt:lpstr>
      <vt:lpstr>G6A06 -- Why should wire-wound resistors not be used in RF circuits?</vt:lpstr>
      <vt:lpstr>G5A01 -- What happens when inductive and capacitive reactance are equal in a series LC circuit?</vt:lpstr>
      <vt:lpstr>G5A01 -- What happens when inductive and capacitive reactance are equal in a series LC circuit?</vt:lpstr>
      <vt:lpstr>G5A07 -- What is the term for the inverse of impedance?</vt:lpstr>
      <vt:lpstr>G5A07 -- What is the term for the inverse of impedance?</vt:lpstr>
      <vt:lpstr>G5A08 -- What is impedance?</vt:lpstr>
      <vt:lpstr>G5A08 -- What is impedance?</vt:lpstr>
      <vt:lpstr>G5A10 -- Which of the following devices can be used for impedance matching at radio frequencies?</vt:lpstr>
      <vt:lpstr>G5A10 -- Which of the following devices can be used for impedance matching at radio frequencies?</vt:lpstr>
      <vt:lpstr>G5A11 -- What letter is used to represent reactance?</vt:lpstr>
      <vt:lpstr>G5A11 -- What letter is used to represent reactance?</vt:lpstr>
      <vt:lpstr>G5A12 -- What occurs in an LC circuit at resonance? </vt:lpstr>
      <vt:lpstr>G5A12 -- What occurs in an LC circuit at resonance? </vt:lpstr>
      <vt:lpstr>G5C07 -- What transformer turns ratio matches an antenna’s 600-ohm feed point impedance to a 50-ohm coaxial cable?</vt:lpstr>
      <vt:lpstr>G5C07 -- What transformer turns ratio matches an antenna’s 600-ohm feed point impedance to a 50-ohm coaxial cable?</vt:lpstr>
      <vt:lpstr>G6A11 -- What happens when an inductor is operated above its self-resonant frequency?</vt:lpstr>
      <vt:lpstr>G6A11 -- What happens when an inductor is operated above its self-resonant frequency?</vt:lpstr>
      <vt:lpstr>G7C03 -- What is one reason to use an impedance matching transformer at a transmitter output?</vt:lpstr>
      <vt:lpstr>G7C03 -- What is one reason to use an impedance matching transformer at a transmitter output?</vt:lpstr>
      <vt:lpstr>Questions?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Ray</dc:creator>
  <cp:lastModifiedBy>Edward Shuman</cp:lastModifiedBy>
  <cp:revision>190</cp:revision>
  <dcterms:created xsi:type="dcterms:W3CDTF">2012-01-23T15:35:48Z</dcterms:created>
  <dcterms:modified xsi:type="dcterms:W3CDTF">2024-01-26T00:53:04Z</dcterms:modified>
</cp:coreProperties>
</file>